
<file path=[Content_Types].xml><?xml version="1.0" encoding="utf-8"?>
<Types xmlns="http://schemas.openxmlformats.org/package/2006/content-types">
  <Default Extension="jpeg" ContentType="image/jpeg"/>
  <Default Extension="jpg&amp;ehk=teyYGPHawMFOnkQafEtwow&amp;r=0&amp;pid=OfficeInsert" ContentType="image/jpeg"/>
  <Default Extension="jpg&amp;ehk=Z9tWizYMXb88odXyetXzhg&amp;r=0&amp;pid=OfficeInsert" ContentType="image/jpeg"/>
  <Default Extension="png" ContentType="image/png"/>
  <Default Extension="png&amp;ehk=dspurDa9vSZ6r65STEfGBg&amp;r=0&amp;pid=OfficeInsert" ContentType="image/png"/>
  <Default Extension="png&amp;ehk=pR7u1iJ4D1OWpJ85gqxUCQ&amp;r=0&amp;pid=OfficeInsert" ContentType="image/png"/>
  <Default Extension="png&amp;ehk=yMEYyE1go7usiYeXhBQ9UA&amp;r=0&amp;pid=OfficeInsert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44" r:id="rId4"/>
  </p:sldMasterIdLst>
  <p:notesMasterIdLst>
    <p:notesMasterId r:id="rId25"/>
  </p:notesMasterIdLst>
  <p:handoutMasterIdLst>
    <p:handoutMasterId r:id="rId26"/>
  </p:handoutMasterIdLst>
  <p:sldIdLst>
    <p:sldId id="270" r:id="rId5"/>
    <p:sldId id="271" r:id="rId6"/>
    <p:sldId id="303" r:id="rId7"/>
    <p:sldId id="304" r:id="rId8"/>
    <p:sldId id="272" r:id="rId9"/>
    <p:sldId id="299" r:id="rId10"/>
    <p:sldId id="297" r:id="rId11"/>
    <p:sldId id="298" r:id="rId12"/>
    <p:sldId id="295" r:id="rId13"/>
    <p:sldId id="274" r:id="rId14"/>
    <p:sldId id="302" r:id="rId15"/>
    <p:sldId id="301" r:id="rId16"/>
    <p:sldId id="275" r:id="rId17"/>
    <p:sldId id="276" r:id="rId18"/>
    <p:sldId id="285" r:id="rId19"/>
    <p:sldId id="292" r:id="rId20"/>
    <p:sldId id="286" r:id="rId21"/>
    <p:sldId id="279" r:id="rId22"/>
    <p:sldId id="287" r:id="rId23"/>
    <p:sldId id="288" r:id="rId24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6" d="100"/>
          <a:sy n="76" d="100"/>
        </p:scale>
        <p:origin x="253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CEF702-0714-4E08-A299-FB7CD6DD53DC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B0F021-7EF0-4BDC-ABAA-3F31888D27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4083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3835DD-85A7-4A1D-B5D6-4471BFC8E4FB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B45845-826A-4014-B98A-97266F3057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58692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B45845-826A-4014-B98A-97266F3057F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55389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19BA0-A3F1-4AE0-A095-A691F325988D}" type="datetime1">
              <a:rPr lang="en-US" smtClean="0"/>
              <a:t>9/10/2026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9117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74E8E-6132-4C3E-8FAF-08614718A4E8}" type="datetime1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3577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C1BA8-14CB-402F-AB5D-65EFB4CEE9BA}" type="datetime1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0547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C792A-0B0D-4D75-99F7-2870465BBD14}" type="datetime1">
              <a:rPr lang="en-US" smtClean="0"/>
              <a:t>9/10/2026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0649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1200">
          <p15:clr>
            <a:srgbClr val="FBAE40"/>
          </p15:clr>
        </p15:guide>
        <p15:guide id="4" pos="7512">
          <p15:clr>
            <a:srgbClr val="FBAE40"/>
          </p15:clr>
        </p15:guide>
        <p15:guide id="5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A14D2-C15B-4C78-A526-4D8666FA99F8}" type="datetime1">
              <a:rPr lang="en-US" smtClean="0"/>
              <a:t>9/10/2026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77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1200">
          <p15:clr>
            <a:srgbClr val="FBAE40"/>
          </p15:clr>
        </p15:guide>
        <p15:guide id="3" pos="7512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F1A27-4218-4094-BEAE-9A3589DB2B89}" type="datetime1">
              <a:rPr lang="en-US" smtClean="0"/>
              <a:t>9/10/2026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0900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39AB3-3BFC-4457-B471-ADCDC73FC5EE}" type="datetime1">
              <a:rPr lang="en-US" smtClean="0"/>
              <a:t>9/10/2026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3485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00674-BE8F-4CEA-9736-5FEE3AB227F1}" type="datetime1">
              <a:rPr lang="en-US" smtClean="0"/>
              <a:t>9/10/2026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7826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120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953A3-A3BE-4323-8A5F-3F3FB07EB2DE}" type="datetime1">
              <a:rPr lang="en-US" smtClean="0"/>
              <a:t>9/10/2026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5145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063ED-E45C-4ACA-BFCF-74D8FA5A001B}" type="datetime1">
              <a:rPr lang="en-US" smtClean="0"/>
              <a:t>9/10/2026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982046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063ED-E45C-4ACA-BFCF-74D8FA5A001B}" type="datetime1">
              <a:rPr lang="en-US" smtClean="0"/>
              <a:t>9/10/2026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23725945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063ED-E45C-4ACA-BFCF-74D8FA5A001B}" type="datetime1">
              <a:rPr lang="en-US" smtClean="0"/>
              <a:t>9/10/2026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2863762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063ED-E45C-4ACA-BFCF-74D8FA5A001B}" type="datetime1">
              <a:rPr lang="en-US" smtClean="0"/>
              <a:t>9/10/2026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91824409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063ED-E45C-4ACA-BFCF-74D8FA5A001B}" type="datetime1">
              <a:rPr lang="en-US" smtClean="0"/>
              <a:t>9/10/2026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208274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9DF06-9503-4BFC-9BDB-01518A2C34BB}" type="datetime1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056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6D803-E824-49BC-A33E-A6A786BEDB3D}" type="datetime1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8794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D3032-ACFF-440E-8C29-E047F0CC3352}" type="datetime1">
              <a:rPr lang="en-US" smtClean="0"/>
              <a:t>9/10/2026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051548" y="969336"/>
            <a:ext cx="4873752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7051548" y="328278"/>
            <a:ext cx="4873752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1908975" y="969336"/>
            <a:ext cx="4873752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08975" y="328278"/>
            <a:ext cx="4873752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5160336"/>
            <a:ext cx="109728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812342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1200" userDrawn="1">
          <p15:clr>
            <a:srgbClr val="FBAE40"/>
          </p15:clr>
        </p15:guide>
        <p15:guide id="3" pos="7512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3063ED-E45C-4ACA-BFCF-74D8FA5A001B}" type="datetime1">
              <a:rPr lang="en-US" smtClean="0"/>
              <a:t>9/10/2026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01CF334-2D5C-4859-84A6-CA7E6E43FAE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-13023" y="-5589"/>
            <a:ext cx="1482350" cy="6868109"/>
            <a:chOff x="-13023" y="-5589"/>
            <a:chExt cx="1482350" cy="6868109"/>
          </a:xfrm>
        </p:grpSpPr>
        <p:grpSp>
          <p:nvGrpSpPr>
            <p:cNvPr id="19" name="Group 18"/>
            <p:cNvGrpSpPr/>
            <p:nvPr userDrawn="1"/>
          </p:nvGrpSpPr>
          <p:grpSpPr>
            <a:xfrm>
              <a:off x="20147" y="-5589"/>
              <a:ext cx="1397008" cy="6858000"/>
              <a:chOff x="1097" y="-4624"/>
              <a:chExt cx="1397008" cy="6857406"/>
            </a:xfrm>
          </p:grpSpPr>
          <p:sp>
            <p:nvSpPr>
              <p:cNvPr id="32" name="Freeform 4"/>
              <p:cNvSpPr>
                <a:spLocks/>
              </p:cNvSpPr>
              <p:nvPr/>
            </p:nvSpPr>
            <p:spPr bwMode="ltGray">
              <a:xfrm flipH="1">
                <a:off x="13149" y="-4624"/>
                <a:ext cx="1367425" cy="6837767"/>
              </a:xfrm>
              <a:custGeom>
                <a:avLst/>
                <a:gdLst>
                  <a:gd name="T0" fmla="*/ 0 w 1000"/>
                  <a:gd name="T1" fmla="*/ 0 h 720"/>
                  <a:gd name="T2" fmla="*/ 0 w 1000"/>
                  <a:gd name="T3" fmla="*/ 720 h 720"/>
                  <a:gd name="T4" fmla="*/ 1000 w 1000"/>
                  <a:gd name="T5" fmla="*/ 720 h 720"/>
                  <a:gd name="T6" fmla="*/ 1000 w 1000"/>
                  <a:gd name="T7" fmla="*/ 0 h 720"/>
                  <a:gd name="T8" fmla="*/ 0 w 1000"/>
                  <a:gd name="T9" fmla="*/ 0 h 7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0" h="720">
                    <a:moveTo>
                      <a:pt x="0" y="0"/>
                    </a:moveTo>
                    <a:lnTo>
                      <a:pt x="0" y="720"/>
                    </a:lnTo>
                    <a:lnTo>
                      <a:pt x="1000" y="720"/>
                    </a:lnTo>
                    <a:lnTo>
                      <a:pt x="10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3" name="Freeform 5"/>
              <p:cNvSpPr>
                <a:spLocks/>
              </p:cNvSpPr>
              <p:nvPr/>
            </p:nvSpPr>
            <p:spPr bwMode="ltGray">
              <a:xfrm flipH="1">
                <a:off x="13149" y="1692618"/>
                <a:ext cx="1367425" cy="501079"/>
              </a:xfrm>
              <a:custGeom>
                <a:avLst/>
                <a:gdLst>
                  <a:gd name="T0" fmla="*/ 0 w 624"/>
                  <a:gd name="T1" fmla="*/ 0 h 317"/>
                  <a:gd name="T2" fmla="*/ 0 w 624"/>
                  <a:gd name="T3" fmla="*/ 272 h 317"/>
                  <a:gd name="T4" fmla="*/ 624 w 624"/>
                  <a:gd name="T5" fmla="*/ 272 h 317"/>
                  <a:gd name="T6" fmla="*/ 624 w 624"/>
                  <a:gd name="T7" fmla="*/ 0 h 317"/>
                  <a:gd name="T8" fmla="*/ 0 w 624"/>
                  <a:gd name="T9" fmla="*/ 0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4" h="317">
                    <a:moveTo>
                      <a:pt x="0" y="0"/>
                    </a:moveTo>
                    <a:cubicBezTo>
                      <a:pt x="0" y="0"/>
                      <a:pt x="0" y="272"/>
                      <a:pt x="0" y="272"/>
                    </a:cubicBezTo>
                    <a:cubicBezTo>
                      <a:pt x="432" y="224"/>
                      <a:pt x="520" y="317"/>
                      <a:pt x="624" y="272"/>
                    </a:cubicBezTo>
                    <a:lnTo>
                      <a:pt x="6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4" name="Freeform 6"/>
              <p:cNvSpPr>
                <a:spLocks/>
              </p:cNvSpPr>
              <p:nvPr/>
            </p:nvSpPr>
            <p:spPr bwMode="ltGray">
              <a:xfrm flipH="1">
                <a:off x="14245" y="1286160"/>
                <a:ext cx="1367425" cy="502269"/>
              </a:xfrm>
              <a:custGeom>
                <a:avLst/>
                <a:gdLst>
                  <a:gd name="T0" fmla="*/ 0 w 624"/>
                  <a:gd name="T1" fmla="*/ 0 h 317"/>
                  <a:gd name="T2" fmla="*/ 0 w 624"/>
                  <a:gd name="T3" fmla="*/ 272 h 317"/>
                  <a:gd name="T4" fmla="*/ 624 w 624"/>
                  <a:gd name="T5" fmla="*/ 272 h 317"/>
                  <a:gd name="T6" fmla="*/ 624 w 624"/>
                  <a:gd name="T7" fmla="*/ 0 h 317"/>
                  <a:gd name="T8" fmla="*/ 0 w 624"/>
                  <a:gd name="T9" fmla="*/ 0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4" h="317">
                    <a:moveTo>
                      <a:pt x="0" y="0"/>
                    </a:moveTo>
                    <a:lnTo>
                      <a:pt x="0" y="272"/>
                    </a:lnTo>
                    <a:cubicBezTo>
                      <a:pt x="104" y="317"/>
                      <a:pt x="432" y="240"/>
                      <a:pt x="624" y="272"/>
                    </a:cubicBezTo>
                    <a:lnTo>
                      <a:pt x="6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folHlink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" name="Freeform 7"/>
              <p:cNvSpPr>
                <a:spLocks/>
              </p:cNvSpPr>
              <p:nvPr/>
            </p:nvSpPr>
            <p:spPr bwMode="ltGray">
              <a:xfrm flipH="1">
                <a:off x="13149" y="148913"/>
                <a:ext cx="1367425" cy="303504"/>
              </a:xfrm>
              <a:custGeom>
                <a:avLst/>
                <a:gdLst>
                  <a:gd name="T0" fmla="*/ 0 w 624"/>
                  <a:gd name="T1" fmla="*/ 53 h 370"/>
                  <a:gd name="T2" fmla="*/ 0 w 624"/>
                  <a:gd name="T3" fmla="*/ 325 h 370"/>
                  <a:gd name="T4" fmla="*/ 624 w 624"/>
                  <a:gd name="T5" fmla="*/ 325 h 370"/>
                  <a:gd name="T6" fmla="*/ 624 w 624"/>
                  <a:gd name="T7" fmla="*/ 53 h 370"/>
                  <a:gd name="T8" fmla="*/ 384 w 624"/>
                  <a:gd name="T9" fmla="*/ 8 h 370"/>
                  <a:gd name="T10" fmla="*/ 0 w 624"/>
                  <a:gd name="T11" fmla="*/ 53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4" h="370">
                    <a:moveTo>
                      <a:pt x="0" y="53"/>
                    </a:moveTo>
                    <a:lnTo>
                      <a:pt x="0" y="325"/>
                    </a:lnTo>
                    <a:cubicBezTo>
                      <a:pt x="104" y="370"/>
                      <a:pt x="520" y="370"/>
                      <a:pt x="624" y="325"/>
                    </a:cubicBezTo>
                    <a:lnTo>
                      <a:pt x="624" y="53"/>
                    </a:lnTo>
                    <a:cubicBezTo>
                      <a:pt x="584" y="0"/>
                      <a:pt x="488" y="8"/>
                      <a:pt x="384" y="8"/>
                    </a:cubicBezTo>
                    <a:cubicBezTo>
                      <a:pt x="280" y="8"/>
                      <a:pt x="80" y="44"/>
                      <a:pt x="0" y="53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" name="Freeform 8"/>
              <p:cNvSpPr>
                <a:spLocks/>
              </p:cNvSpPr>
              <p:nvPr/>
            </p:nvSpPr>
            <p:spPr bwMode="ltGray">
              <a:xfrm flipH="1">
                <a:off x="14245" y="983847"/>
                <a:ext cx="1367425" cy="349922"/>
              </a:xfrm>
              <a:custGeom>
                <a:avLst/>
                <a:gdLst>
                  <a:gd name="T0" fmla="*/ 0 w 624"/>
                  <a:gd name="T1" fmla="*/ 0 h 317"/>
                  <a:gd name="T2" fmla="*/ 0 w 624"/>
                  <a:gd name="T3" fmla="*/ 272 h 317"/>
                  <a:gd name="T4" fmla="*/ 624 w 624"/>
                  <a:gd name="T5" fmla="*/ 272 h 317"/>
                  <a:gd name="T6" fmla="*/ 624 w 624"/>
                  <a:gd name="T7" fmla="*/ 0 h 317"/>
                  <a:gd name="T8" fmla="*/ 0 w 624"/>
                  <a:gd name="T9" fmla="*/ 0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4" h="317">
                    <a:moveTo>
                      <a:pt x="0" y="0"/>
                    </a:moveTo>
                    <a:lnTo>
                      <a:pt x="0" y="272"/>
                    </a:lnTo>
                    <a:cubicBezTo>
                      <a:pt x="104" y="317"/>
                      <a:pt x="520" y="317"/>
                      <a:pt x="624" y="272"/>
                    </a:cubicBezTo>
                    <a:lnTo>
                      <a:pt x="624" y="0"/>
                    </a:lnTo>
                    <a:cubicBezTo>
                      <a:pt x="240" y="42"/>
                      <a:pt x="130" y="0"/>
                      <a:pt x="0" y="0"/>
                    </a:cubicBezTo>
                    <a:close/>
                  </a:path>
                </a:pathLst>
              </a:cu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" name="Freeform 9"/>
              <p:cNvSpPr>
                <a:spLocks/>
              </p:cNvSpPr>
              <p:nvPr/>
            </p:nvSpPr>
            <p:spPr bwMode="ltGray">
              <a:xfrm flipH="1">
                <a:off x="14245" y="679152"/>
                <a:ext cx="1367425" cy="430857"/>
              </a:xfrm>
              <a:custGeom>
                <a:avLst/>
                <a:gdLst>
                  <a:gd name="T0" fmla="*/ 0 w 624"/>
                  <a:gd name="T1" fmla="*/ 0 h 272"/>
                  <a:gd name="T2" fmla="*/ 0 w 624"/>
                  <a:gd name="T3" fmla="*/ 272 h 272"/>
                  <a:gd name="T4" fmla="*/ 240 w 624"/>
                  <a:gd name="T5" fmla="*/ 240 h 272"/>
                  <a:gd name="T6" fmla="*/ 624 w 624"/>
                  <a:gd name="T7" fmla="*/ 272 h 272"/>
                  <a:gd name="T8" fmla="*/ 624 w 624"/>
                  <a:gd name="T9" fmla="*/ 0 h 272"/>
                  <a:gd name="T10" fmla="*/ 0 w 624"/>
                  <a:gd name="T11" fmla="*/ 0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4" h="272">
                    <a:moveTo>
                      <a:pt x="0" y="0"/>
                    </a:moveTo>
                    <a:cubicBezTo>
                      <a:pt x="0" y="0"/>
                      <a:pt x="0" y="272"/>
                      <a:pt x="0" y="272"/>
                    </a:cubicBezTo>
                    <a:cubicBezTo>
                      <a:pt x="96" y="240"/>
                      <a:pt x="136" y="240"/>
                      <a:pt x="240" y="240"/>
                    </a:cubicBezTo>
                    <a:cubicBezTo>
                      <a:pt x="344" y="240"/>
                      <a:pt x="528" y="272"/>
                      <a:pt x="624" y="272"/>
                    </a:cubicBezTo>
                    <a:lnTo>
                      <a:pt x="6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" name="Freeform 10"/>
              <p:cNvSpPr>
                <a:spLocks/>
              </p:cNvSpPr>
              <p:nvPr/>
            </p:nvSpPr>
            <p:spPr bwMode="ltGray">
              <a:xfrm flipH="1">
                <a:off x="13149" y="371483"/>
                <a:ext cx="1384956" cy="374917"/>
              </a:xfrm>
              <a:custGeom>
                <a:avLst/>
                <a:gdLst>
                  <a:gd name="T0" fmla="*/ 8 w 632"/>
                  <a:gd name="T1" fmla="*/ 45 h 362"/>
                  <a:gd name="T2" fmla="*/ 8 w 632"/>
                  <a:gd name="T3" fmla="*/ 317 h 362"/>
                  <a:gd name="T4" fmla="*/ 248 w 632"/>
                  <a:gd name="T5" fmla="*/ 317 h 362"/>
                  <a:gd name="T6" fmla="*/ 632 w 632"/>
                  <a:gd name="T7" fmla="*/ 317 h 362"/>
                  <a:gd name="T8" fmla="*/ 632 w 632"/>
                  <a:gd name="T9" fmla="*/ 45 h 362"/>
                  <a:gd name="T10" fmla="*/ 104 w 632"/>
                  <a:gd name="T11" fmla="*/ 45 h 362"/>
                  <a:gd name="T12" fmla="*/ 8 w 632"/>
                  <a:gd name="T13" fmla="*/ 45 h 3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32" h="362">
                    <a:moveTo>
                      <a:pt x="8" y="45"/>
                    </a:moveTo>
                    <a:lnTo>
                      <a:pt x="8" y="317"/>
                    </a:lnTo>
                    <a:cubicBezTo>
                      <a:pt x="48" y="362"/>
                      <a:pt x="144" y="317"/>
                      <a:pt x="248" y="317"/>
                    </a:cubicBezTo>
                    <a:cubicBezTo>
                      <a:pt x="352" y="317"/>
                      <a:pt x="568" y="362"/>
                      <a:pt x="632" y="317"/>
                    </a:cubicBezTo>
                    <a:lnTo>
                      <a:pt x="632" y="45"/>
                    </a:lnTo>
                    <a:cubicBezTo>
                      <a:pt x="544" y="0"/>
                      <a:pt x="208" y="45"/>
                      <a:pt x="104" y="45"/>
                    </a:cubicBezTo>
                    <a:cubicBezTo>
                      <a:pt x="0" y="45"/>
                      <a:pt x="28" y="45"/>
                      <a:pt x="8" y="45"/>
                    </a:cubicBezTo>
                    <a:close/>
                  </a:path>
                </a:pathLst>
              </a:custGeom>
              <a:solidFill>
                <a:schemeClr val="tx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9" name="Freeform 11"/>
              <p:cNvSpPr>
                <a:spLocks/>
              </p:cNvSpPr>
              <p:nvPr/>
            </p:nvSpPr>
            <p:spPr bwMode="ltGray">
              <a:xfrm flipH="1">
                <a:off x="2192" y="3939738"/>
                <a:ext cx="1367425" cy="501079"/>
              </a:xfrm>
              <a:custGeom>
                <a:avLst/>
                <a:gdLst>
                  <a:gd name="T0" fmla="*/ 0 w 624"/>
                  <a:gd name="T1" fmla="*/ 0 h 317"/>
                  <a:gd name="T2" fmla="*/ 0 w 624"/>
                  <a:gd name="T3" fmla="*/ 272 h 317"/>
                  <a:gd name="T4" fmla="*/ 624 w 624"/>
                  <a:gd name="T5" fmla="*/ 272 h 317"/>
                  <a:gd name="T6" fmla="*/ 624 w 624"/>
                  <a:gd name="T7" fmla="*/ 0 h 317"/>
                  <a:gd name="T8" fmla="*/ 0 w 624"/>
                  <a:gd name="T9" fmla="*/ 0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4" h="317">
                    <a:moveTo>
                      <a:pt x="0" y="0"/>
                    </a:moveTo>
                    <a:cubicBezTo>
                      <a:pt x="0" y="0"/>
                      <a:pt x="0" y="272"/>
                      <a:pt x="0" y="272"/>
                    </a:cubicBezTo>
                    <a:cubicBezTo>
                      <a:pt x="432" y="224"/>
                      <a:pt x="520" y="317"/>
                      <a:pt x="624" y="272"/>
                    </a:cubicBezTo>
                    <a:lnTo>
                      <a:pt x="6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" name="Freeform 12"/>
              <p:cNvSpPr>
                <a:spLocks/>
              </p:cNvSpPr>
              <p:nvPr/>
            </p:nvSpPr>
            <p:spPr bwMode="ltGray">
              <a:xfrm flipH="1">
                <a:off x="3288" y="3533280"/>
                <a:ext cx="1367425" cy="502269"/>
              </a:xfrm>
              <a:custGeom>
                <a:avLst/>
                <a:gdLst>
                  <a:gd name="T0" fmla="*/ 0 w 624"/>
                  <a:gd name="T1" fmla="*/ 0 h 317"/>
                  <a:gd name="T2" fmla="*/ 0 w 624"/>
                  <a:gd name="T3" fmla="*/ 272 h 317"/>
                  <a:gd name="T4" fmla="*/ 624 w 624"/>
                  <a:gd name="T5" fmla="*/ 272 h 317"/>
                  <a:gd name="T6" fmla="*/ 624 w 624"/>
                  <a:gd name="T7" fmla="*/ 0 h 317"/>
                  <a:gd name="T8" fmla="*/ 0 w 624"/>
                  <a:gd name="T9" fmla="*/ 0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4" h="317">
                    <a:moveTo>
                      <a:pt x="0" y="0"/>
                    </a:moveTo>
                    <a:lnTo>
                      <a:pt x="0" y="272"/>
                    </a:lnTo>
                    <a:cubicBezTo>
                      <a:pt x="104" y="317"/>
                      <a:pt x="432" y="240"/>
                      <a:pt x="624" y="272"/>
                    </a:cubicBezTo>
                    <a:lnTo>
                      <a:pt x="6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1" name="Freeform 13"/>
              <p:cNvSpPr>
                <a:spLocks/>
              </p:cNvSpPr>
              <p:nvPr/>
            </p:nvSpPr>
            <p:spPr bwMode="ltGray">
              <a:xfrm flipH="1">
                <a:off x="2192" y="2394843"/>
                <a:ext cx="1367425" cy="303504"/>
              </a:xfrm>
              <a:custGeom>
                <a:avLst/>
                <a:gdLst>
                  <a:gd name="T0" fmla="*/ 0 w 624"/>
                  <a:gd name="T1" fmla="*/ 53 h 370"/>
                  <a:gd name="T2" fmla="*/ 0 w 624"/>
                  <a:gd name="T3" fmla="*/ 325 h 370"/>
                  <a:gd name="T4" fmla="*/ 624 w 624"/>
                  <a:gd name="T5" fmla="*/ 325 h 370"/>
                  <a:gd name="T6" fmla="*/ 624 w 624"/>
                  <a:gd name="T7" fmla="*/ 53 h 370"/>
                  <a:gd name="T8" fmla="*/ 384 w 624"/>
                  <a:gd name="T9" fmla="*/ 8 h 370"/>
                  <a:gd name="T10" fmla="*/ 0 w 624"/>
                  <a:gd name="T11" fmla="*/ 53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4" h="370">
                    <a:moveTo>
                      <a:pt x="0" y="53"/>
                    </a:moveTo>
                    <a:lnTo>
                      <a:pt x="0" y="325"/>
                    </a:lnTo>
                    <a:cubicBezTo>
                      <a:pt x="104" y="370"/>
                      <a:pt x="520" y="370"/>
                      <a:pt x="624" y="325"/>
                    </a:cubicBezTo>
                    <a:lnTo>
                      <a:pt x="624" y="53"/>
                    </a:lnTo>
                    <a:cubicBezTo>
                      <a:pt x="584" y="0"/>
                      <a:pt x="488" y="8"/>
                      <a:pt x="384" y="8"/>
                    </a:cubicBezTo>
                    <a:cubicBezTo>
                      <a:pt x="280" y="8"/>
                      <a:pt x="80" y="44"/>
                      <a:pt x="0" y="53"/>
                    </a:cubicBezTo>
                    <a:close/>
                  </a:path>
                </a:pathLst>
              </a:custGeom>
              <a:solidFill>
                <a:schemeClr val="tx2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2" name="Freeform 14"/>
              <p:cNvSpPr>
                <a:spLocks/>
              </p:cNvSpPr>
              <p:nvPr/>
            </p:nvSpPr>
            <p:spPr bwMode="ltGray">
              <a:xfrm flipH="1">
                <a:off x="3288" y="3229776"/>
                <a:ext cx="1367425" cy="349922"/>
              </a:xfrm>
              <a:custGeom>
                <a:avLst/>
                <a:gdLst>
                  <a:gd name="T0" fmla="*/ 0 w 624"/>
                  <a:gd name="T1" fmla="*/ 0 h 317"/>
                  <a:gd name="T2" fmla="*/ 0 w 624"/>
                  <a:gd name="T3" fmla="*/ 272 h 317"/>
                  <a:gd name="T4" fmla="*/ 624 w 624"/>
                  <a:gd name="T5" fmla="*/ 272 h 317"/>
                  <a:gd name="T6" fmla="*/ 624 w 624"/>
                  <a:gd name="T7" fmla="*/ 0 h 317"/>
                  <a:gd name="T8" fmla="*/ 0 w 624"/>
                  <a:gd name="T9" fmla="*/ 0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4" h="317">
                    <a:moveTo>
                      <a:pt x="0" y="0"/>
                    </a:moveTo>
                    <a:lnTo>
                      <a:pt x="0" y="272"/>
                    </a:lnTo>
                    <a:cubicBezTo>
                      <a:pt x="104" y="317"/>
                      <a:pt x="520" y="317"/>
                      <a:pt x="624" y="272"/>
                    </a:cubicBezTo>
                    <a:lnTo>
                      <a:pt x="624" y="0"/>
                    </a:lnTo>
                    <a:cubicBezTo>
                      <a:pt x="240" y="42"/>
                      <a:pt x="130" y="0"/>
                      <a:pt x="0" y="0"/>
                    </a:cubicBezTo>
                    <a:close/>
                  </a:path>
                </a:pathLst>
              </a:custGeom>
              <a:solidFill>
                <a:schemeClr val="folHlink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" name="Freeform 15"/>
              <p:cNvSpPr>
                <a:spLocks/>
              </p:cNvSpPr>
              <p:nvPr/>
            </p:nvSpPr>
            <p:spPr bwMode="ltGray">
              <a:xfrm flipH="1">
                <a:off x="2192" y="2926868"/>
                <a:ext cx="1367425" cy="429666"/>
              </a:xfrm>
              <a:custGeom>
                <a:avLst/>
                <a:gdLst>
                  <a:gd name="T0" fmla="*/ 0 w 624"/>
                  <a:gd name="T1" fmla="*/ 0 h 272"/>
                  <a:gd name="T2" fmla="*/ 0 w 624"/>
                  <a:gd name="T3" fmla="*/ 272 h 272"/>
                  <a:gd name="T4" fmla="*/ 240 w 624"/>
                  <a:gd name="T5" fmla="*/ 240 h 272"/>
                  <a:gd name="T6" fmla="*/ 624 w 624"/>
                  <a:gd name="T7" fmla="*/ 272 h 272"/>
                  <a:gd name="T8" fmla="*/ 624 w 624"/>
                  <a:gd name="T9" fmla="*/ 0 h 272"/>
                  <a:gd name="T10" fmla="*/ 0 w 624"/>
                  <a:gd name="T11" fmla="*/ 0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4" h="272">
                    <a:moveTo>
                      <a:pt x="0" y="0"/>
                    </a:moveTo>
                    <a:cubicBezTo>
                      <a:pt x="0" y="0"/>
                      <a:pt x="0" y="272"/>
                      <a:pt x="0" y="272"/>
                    </a:cubicBezTo>
                    <a:cubicBezTo>
                      <a:pt x="96" y="240"/>
                      <a:pt x="136" y="240"/>
                      <a:pt x="240" y="240"/>
                    </a:cubicBezTo>
                    <a:cubicBezTo>
                      <a:pt x="344" y="240"/>
                      <a:pt x="528" y="272"/>
                      <a:pt x="624" y="272"/>
                    </a:cubicBezTo>
                    <a:lnTo>
                      <a:pt x="6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" name="Freeform 16"/>
              <p:cNvSpPr>
                <a:spLocks/>
              </p:cNvSpPr>
              <p:nvPr/>
            </p:nvSpPr>
            <p:spPr bwMode="ltGray">
              <a:xfrm flipH="1">
                <a:off x="3288" y="2616817"/>
                <a:ext cx="1384956" cy="376107"/>
              </a:xfrm>
              <a:custGeom>
                <a:avLst/>
                <a:gdLst>
                  <a:gd name="T0" fmla="*/ 8 w 632"/>
                  <a:gd name="T1" fmla="*/ 45 h 362"/>
                  <a:gd name="T2" fmla="*/ 8 w 632"/>
                  <a:gd name="T3" fmla="*/ 317 h 362"/>
                  <a:gd name="T4" fmla="*/ 248 w 632"/>
                  <a:gd name="T5" fmla="*/ 317 h 362"/>
                  <a:gd name="T6" fmla="*/ 632 w 632"/>
                  <a:gd name="T7" fmla="*/ 317 h 362"/>
                  <a:gd name="T8" fmla="*/ 632 w 632"/>
                  <a:gd name="T9" fmla="*/ 45 h 362"/>
                  <a:gd name="T10" fmla="*/ 104 w 632"/>
                  <a:gd name="T11" fmla="*/ 45 h 362"/>
                  <a:gd name="T12" fmla="*/ 8 w 632"/>
                  <a:gd name="T13" fmla="*/ 45 h 3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32" h="362">
                    <a:moveTo>
                      <a:pt x="8" y="45"/>
                    </a:moveTo>
                    <a:lnTo>
                      <a:pt x="8" y="317"/>
                    </a:lnTo>
                    <a:cubicBezTo>
                      <a:pt x="48" y="362"/>
                      <a:pt x="144" y="317"/>
                      <a:pt x="248" y="317"/>
                    </a:cubicBezTo>
                    <a:cubicBezTo>
                      <a:pt x="352" y="317"/>
                      <a:pt x="568" y="362"/>
                      <a:pt x="632" y="317"/>
                    </a:cubicBezTo>
                    <a:lnTo>
                      <a:pt x="632" y="45"/>
                    </a:lnTo>
                    <a:cubicBezTo>
                      <a:pt x="544" y="0"/>
                      <a:pt x="208" y="45"/>
                      <a:pt x="104" y="45"/>
                    </a:cubicBezTo>
                    <a:cubicBezTo>
                      <a:pt x="0" y="45"/>
                      <a:pt x="28" y="45"/>
                      <a:pt x="8" y="45"/>
                    </a:cubicBezTo>
                    <a:close/>
                  </a:path>
                </a:pathLst>
              </a:custGeom>
              <a:solidFill>
                <a:schemeClr val="hlink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5" name="Freeform 17"/>
              <p:cNvSpPr>
                <a:spLocks/>
              </p:cNvSpPr>
              <p:nvPr/>
            </p:nvSpPr>
            <p:spPr bwMode="ltGray">
              <a:xfrm flipH="1">
                <a:off x="13149" y="4970461"/>
                <a:ext cx="1367425" cy="501079"/>
              </a:xfrm>
              <a:custGeom>
                <a:avLst/>
                <a:gdLst>
                  <a:gd name="T0" fmla="*/ 0 w 624"/>
                  <a:gd name="T1" fmla="*/ 0 h 317"/>
                  <a:gd name="T2" fmla="*/ 0 w 624"/>
                  <a:gd name="T3" fmla="*/ 272 h 317"/>
                  <a:gd name="T4" fmla="*/ 624 w 624"/>
                  <a:gd name="T5" fmla="*/ 272 h 317"/>
                  <a:gd name="T6" fmla="*/ 624 w 624"/>
                  <a:gd name="T7" fmla="*/ 0 h 317"/>
                  <a:gd name="T8" fmla="*/ 0 w 624"/>
                  <a:gd name="T9" fmla="*/ 0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4" h="317">
                    <a:moveTo>
                      <a:pt x="0" y="0"/>
                    </a:moveTo>
                    <a:cubicBezTo>
                      <a:pt x="0" y="0"/>
                      <a:pt x="0" y="272"/>
                      <a:pt x="0" y="272"/>
                    </a:cubicBezTo>
                    <a:cubicBezTo>
                      <a:pt x="432" y="224"/>
                      <a:pt x="520" y="317"/>
                      <a:pt x="624" y="272"/>
                    </a:cubicBezTo>
                    <a:lnTo>
                      <a:pt x="6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hlink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6" name="Freeform 18"/>
              <p:cNvSpPr>
                <a:spLocks/>
              </p:cNvSpPr>
              <p:nvPr/>
            </p:nvSpPr>
            <p:spPr bwMode="ltGray">
              <a:xfrm flipH="1">
                <a:off x="14245" y="4564004"/>
                <a:ext cx="1367425" cy="502269"/>
              </a:xfrm>
              <a:custGeom>
                <a:avLst/>
                <a:gdLst>
                  <a:gd name="T0" fmla="*/ 0 w 624"/>
                  <a:gd name="T1" fmla="*/ 0 h 317"/>
                  <a:gd name="T2" fmla="*/ 0 w 624"/>
                  <a:gd name="T3" fmla="*/ 272 h 317"/>
                  <a:gd name="T4" fmla="*/ 624 w 624"/>
                  <a:gd name="T5" fmla="*/ 272 h 317"/>
                  <a:gd name="T6" fmla="*/ 624 w 624"/>
                  <a:gd name="T7" fmla="*/ 0 h 317"/>
                  <a:gd name="T8" fmla="*/ 0 w 624"/>
                  <a:gd name="T9" fmla="*/ 0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4" h="317">
                    <a:moveTo>
                      <a:pt x="0" y="0"/>
                    </a:moveTo>
                    <a:lnTo>
                      <a:pt x="0" y="272"/>
                    </a:lnTo>
                    <a:cubicBezTo>
                      <a:pt x="104" y="317"/>
                      <a:pt x="432" y="240"/>
                      <a:pt x="624" y="272"/>
                    </a:cubicBezTo>
                    <a:lnTo>
                      <a:pt x="6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7" name="Freeform 19"/>
              <p:cNvSpPr>
                <a:spLocks/>
              </p:cNvSpPr>
              <p:nvPr/>
            </p:nvSpPr>
            <p:spPr bwMode="ltGray">
              <a:xfrm flipH="1">
                <a:off x="2192" y="5672686"/>
                <a:ext cx="1367425" cy="303504"/>
              </a:xfrm>
              <a:custGeom>
                <a:avLst/>
                <a:gdLst>
                  <a:gd name="T0" fmla="*/ 0 w 624"/>
                  <a:gd name="T1" fmla="*/ 53 h 370"/>
                  <a:gd name="T2" fmla="*/ 0 w 624"/>
                  <a:gd name="T3" fmla="*/ 325 h 370"/>
                  <a:gd name="T4" fmla="*/ 624 w 624"/>
                  <a:gd name="T5" fmla="*/ 325 h 370"/>
                  <a:gd name="T6" fmla="*/ 624 w 624"/>
                  <a:gd name="T7" fmla="*/ 53 h 370"/>
                  <a:gd name="T8" fmla="*/ 384 w 624"/>
                  <a:gd name="T9" fmla="*/ 8 h 370"/>
                  <a:gd name="T10" fmla="*/ 0 w 624"/>
                  <a:gd name="T11" fmla="*/ 53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4" h="370">
                    <a:moveTo>
                      <a:pt x="0" y="53"/>
                    </a:moveTo>
                    <a:lnTo>
                      <a:pt x="0" y="325"/>
                    </a:lnTo>
                    <a:cubicBezTo>
                      <a:pt x="104" y="370"/>
                      <a:pt x="520" y="370"/>
                      <a:pt x="624" y="325"/>
                    </a:cubicBezTo>
                    <a:lnTo>
                      <a:pt x="624" y="53"/>
                    </a:lnTo>
                    <a:cubicBezTo>
                      <a:pt x="584" y="0"/>
                      <a:pt x="488" y="8"/>
                      <a:pt x="384" y="8"/>
                    </a:cubicBezTo>
                    <a:cubicBezTo>
                      <a:pt x="280" y="8"/>
                      <a:pt x="80" y="44"/>
                      <a:pt x="0" y="53"/>
                    </a:cubicBezTo>
                    <a:close/>
                  </a:path>
                </a:pathLst>
              </a:custGeom>
              <a:solidFill>
                <a:schemeClr val="folHlink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8" name="Freeform 20"/>
              <p:cNvSpPr>
                <a:spLocks/>
              </p:cNvSpPr>
              <p:nvPr/>
            </p:nvSpPr>
            <p:spPr bwMode="ltGray">
              <a:xfrm rot="16200000" flipH="1">
                <a:off x="512729" y="5994798"/>
                <a:ext cx="346352" cy="1369616"/>
              </a:xfrm>
              <a:custGeom>
                <a:avLst/>
                <a:gdLst>
                  <a:gd name="T0" fmla="*/ 0 w 291"/>
                  <a:gd name="T1" fmla="*/ 624 h 625"/>
                  <a:gd name="T2" fmla="*/ 291 w 291"/>
                  <a:gd name="T3" fmla="*/ 625 h 625"/>
                  <a:gd name="T4" fmla="*/ 291 w 291"/>
                  <a:gd name="T5" fmla="*/ 6 h 625"/>
                  <a:gd name="T6" fmla="*/ 0 w 291"/>
                  <a:gd name="T7" fmla="*/ 0 h 625"/>
                  <a:gd name="T8" fmla="*/ 0 w 291"/>
                  <a:gd name="T9" fmla="*/ 62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1" h="625">
                    <a:moveTo>
                      <a:pt x="0" y="624"/>
                    </a:moveTo>
                    <a:lnTo>
                      <a:pt x="291" y="625"/>
                    </a:lnTo>
                    <a:lnTo>
                      <a:pt x="291" y="6"/>
                    </a:lnTo>
                    <a:lnTo>
                      <a:pt x="0" y="0"/>
                    </a:lnTo>
                    <a:cubicBezTo>
                      <a:pt x="39" y="384"/>
                      <a:pt x="0" y="494"/>
                      <a:pt x="0" y="624"/>
                    </a:cubicBezTo>
                    <a:close/>
                  </a:path>
                </a:pathLst>
              </a:cu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9" name="Freeform 21"/>
              <p:cNvSpPr>
                <a:spLocks/>
              </p:cNvSpPr>
              <p:nvPr/>
            </p:nvSpPr>
            <p:spPr bwMode="ltGray">
              <a:xfrm flipH="1">
                <a:off x="2192" y="6204711"/>
                <a:ext cx="1367425" cy="429666"/>
              </a:xfrm>
              <a:custGeom>
                <a:avLst/>
                <a:gdLst>
                  <a:gd name="T0" fmla="*/ 0 w 624"/>
                  <a:gd name="T1" fmla="*/ 0 h 272"/>
                  <a:gd name="T2" fmla="*/ 0 w 624"/>
                  <a:gd name="T3" fmla="*/ 272 h 272"/>
                  <a:gd name="T4" fmla="*/ 240 w 624"/>
                  <a:gd name="T5" fmla="*/ 240 h 272"/>
                  <a:gd name="T6" fmla="*/ 624 w 624"/>
                  <a:gd name="T7" fmla="*/ 272 h 272"/>
                  <a:gd name="T8" fmla="*/ 624 w 624"/>
                  <a:gd name="T9" fmla="*/ 0 h 272"/>
                  <a:gd name="T10" fmla="*/ 0 w 624"/>
                  <a:gd name="T11" fmla="*/ 0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4" h="272">
                    <a:moveTo>
                      <a:pt x="0" y="0"/>
                    </a:moveTo>
                    <a:cubicBezTo>
                      <a:pt x="0" y="0"/>
                      <a:pt x="0" y="272"/>
                      <a:pt x="0" y="272"/>
                    </a:cubicBezTo>
                    <a:cubicBezTo>
                      <a:pt x="96" y="240"/>
                      <a:pt x="136" y="240"/>
                      <a:pt x="240" y="240"/>
                    </a:cubicBezTo>
                    <a:cubicBezTo>
                      <a:pt x="344" y="240"/>
                      <a:pt x="528" y="272"/>
                      <a:pt x="624" y="272"/>
                    </a:cubicBezTo>
                    <a:lnTo>
                      <a:pt x="6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0" name="Freeform 22"/>
              <p:cNvSpPr>
                <a:spLocks/>
              </p:cNvSpPr>
              <p:nvPr/>
            </p:nvSpPr>
            <p:spPr bwMode="ltGray">
              <a:xfrm flipH="1">
                <a:off x="3288" y="5894661"/>
                <a:ext cx="1384956" cy="376107"/>
              </a:xfrm>
              <a:custGeom>
                <a:avLst/>
                <a:gdLst>
                  <a:gd name="T0" fmla="*/ 8 w 632"/>
                  <a:gd name="T1" fmla="*/ 45 h 362"/>
                  <a:gd name="T2" fmla="*/ 8 w 632"/>
                  <a:gd name="T3" fmla="*/ 317 h 362"/>
                  <a:gd name="T4" fmla="*/ 248 w 632"/>
                  <a:gd name="T5" fmla="*/ 317 h 362"/>
                  <a:gd name="T6" fmla="*/ 632 w 632"/>
                  <a:gd name="T7" fmla="*/ 317 h 362"/>
                  <a:gd name="T8" fmla="*/ 632 w 632"/>
                  <a:gd name="T9" fmla="*/ 45 h 362"/>
                  <a:gd name="T10" fmla="*/ 104 w 632"/>
                  <a:gd name="T11" fmla="*/ 45 h 362"/>
                  <a:gd name="T12" fmla="*/ 8 w 632"/>
                  <a:gd name="T13" fmla="*/ 45 h 3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32" h="362">
                    <a:moveTo>
                      <a:pt x="8" y="45"/>
                    </a:moveTo>
                    <a:lnTo>
                      <a:pt x="8" y="317"/>
                    </a:lnTo>
                    <a:cubicBezTo>
                      <a:pt x="48" y="362"/>
                      <a:pt x="144" y="317"/>
                      <a:pt x="248" y="317"/>
                    </a:cubicBezTo>
                    <a:cubicBezTo>
                      <a:pt x="352" y="317"/>
                      <a:pt x="568" y="362"/>
                      <a:pt x="632" y="317"/>
                    </a:cubicBezTo>
                    <a:lnTo>
                      <a:pt x="632" y="45"/>
                    </a:lnTo>
                    <a:cubicBezTo>
                      <a:pt x="544" y="0"/>
                      <a:pt x="208" y="45"/>
                      <a:pt x="104" y="45"/>
                    </a:cubicBezTo>
                    <a:cubicBezTo>
                      <a:pt x="0" y="45"/>
                      <a:pt x="28" y="45"/>
                      <a:pt x="8" y="45"/>
                    </a:cubicBezTo>
                    <a:close/>
                  </a:path>
                </a:pathLst>
              </a:custGeom>
              <a:solidFill>
                <a:schemeClr val="tx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30" name="Freeform 23"/>
            <p:cNvSpPr>
              <a:spLocks/>
            </p:cNvSpPr>
            <p:nvPr/>
          </p:nvSpPr>
          <p:spPr bwMode="ltGray">
            <a:xfrm rot="16200000" flipH="1">
              <a:off x="-2995169" y="2977523"/>
              <a:ext cx="6867143" cy="902851"/>
            </a:xfrm>
            <a:custGeom>
              <a:avLst/>
              <a:gdLst>
                <a:gd name="T0" fmla="*/ 0 w 5762"/>
                <a:gd name="T1" fmla="*/ 196 h 385"/>
                <a:gd name="T2" fmla="*/ 5762 w 5762"/>
                <a:gd name="T3" fmla="*/ 188 h 385"/>
                <a:gd name="T4" fmla="*/ 5762 w 5762"/>
                <a:gd name="T5" fmla="*/ 4 h 385"/>
                <a:gd name="T6" fmla="*/ 0 w 5762"/>
                <a:gd name="T7" fmla="*/ 0 h 385"/>
                <a:gd name="T8" fmla="*/ 0 w 5762"/>
                <a:gd name="T9" fmla="*/ 196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62" h="385">
                  <a:moveTo>
                    <a:pt x="0" y="196"/>
                  </a:moveTo>
                  <a:cubicBezTo>
                    <a:pt x="1667" y="385"/>
                    <a:pt x="2275" y="93"/>
                    <a:pt x="5762" y="188"/>
                  </a:cubicBezTo>
                  <a:lnTo>
                    <a:pt x="5762" y="4"/>
                  </a:lnTo>
                  <a:lnTo>
                    <a:pt x="0" y="0"/>
                  </a:lnTo>
                  <a:lnTo>
                    <a:pt x="0" y="1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rgbClr val="767676"/>
                </a:gs>
              </a:gsLst>
              <a:lin ang="0" scaled="1"/>
            </a:gradFill>
            <a:ln w="9525" cap="flat">
              <a:noFill/>
              <a:prstDash val="solid"/>
              <a:miter lim="80000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" name="Freeform 24"/>
            <p:cNvSpPr>
              <a:spLocks/>
            </p:cNvSpPr>
            <p:nvPr/>
          </p:nvSpPr>
          <p:spPr bwMode="ltGray">
            <a:xfrm rot="16200000" flipH="1">
              <a:off x="-2170536" y="3221067"/>
              <a:ext cx="6865553" cy="414172"/>
            </a:xfrm>
            <a:custGeom>
              <a:avLst/>
              <a:gdLst>
                <a:gd name="T0" fmla="*/ 0 w 5761"/>
                <a:gd name="T1" fmla="*/ 28 h 189"/>
                <a:gd name="T2" fmla="*/ 5761 w 5761"/>
                <a:gd name="T3" fmla="*/ 0 h 189"/>
                <a:gd name="T4" fmla="*/ 5761 w 5761"/>
                <a:gd name="T5" fmla="*/ 189 h 189"/>
                <a:gd name="T6" fmla="*/ 1 w 5761"/>
                <a:gd name="T7" fmla="*/ 189 h 189"/>
                <a:gd name="T8" fmla="*/ 0 w 5761"/>
                <a:gd name="T9" fmla="*/ 28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61" h="189">
                  <a:moveTo>
                    <a:pt x="0" y="28"/>
                  </a:moveTo>
                  <a:cubicBezTo>
                    <a:pt x="961" y="0"/>
                    <a:pt x="4971" y="161"/>
                    <a:pt x="5761" y="0"/>
                  </a:cubicBezTo>
                  <a:lnTo>
                    <a:pt x="5761" y="189"/>
                  </a:lnTo>
                  <a:lnTo>
                    <a:pt x="1" y="189"/>
                  </a:lnTo>
                  <a:lnTo>
                    <a:pt x="0" y="28"/>
                  </a:lnTo>
                  <a:close/>
                </a:path>
              </a:pathLst>
            </a:custGeom>
            <a:gradFill rotWithShape="0">
              <a:gsLst>
                <a:gs pos="0">
                  <a:srgbClr val="767676"/>
                </a:gs>
                <a:gs pos="100000">
                  <a:schemeClr val="bg1"/>
                </a:gs>
              </a:gsLst>
              <a:lin ang="0" scaled="1"/>
            </a:gradFill>
            <a:ln w="9525" cap="flat">
              <a:noFill/>
              <a:prstDash val="solid"/>
              <a:miter lim="80000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03957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  <p:sldLayoutId id="2147483757" r:id="rId13"/>
    <p:sldLayoutId id="2147483758" r:id="rId14"/>
    <p:sldLayoutId id="2147483759" r:id="rId15"/>
    <p:sldLayoutId id="2147483760" r:id="rId16"/>
    <p:sldLayoutId id="2147483689" r:id="rId1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&amp;ehk=pR7u1iJ4D1OWpJ85gqxUCQ&amp;r=0&amp;pid=OfficeInsert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oregontrailschools.com/sandygrade/2015/02/05/5-quick-facts-about-oregons-new-state-tests/" TargetMode="External"/><Relationship Id="rId2" Type="http://schemas.openxmlformats.org/officeDocument/2006/relationships/image" Target="../media/image5.jpg&amp;ehk=teyYGPHawMFOnkQafEtwow&amp;r=0&amp;pid=OfficeInsert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sa/4.0/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richardirvine.co.uk/forest-school-gallery/" TargetMode="External"/><Relationship Id="rId2" Type="http://schemas.openxmlformats.org/officeDocument/2006/relationships/image" Target="../media/image16.jpg&amp;ehk=Z9tWizYMXb88odXyetXzhg&amp;r=0&amp;pid=OfficeInsert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sa/4.0/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emoji_u1f600.svg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dst.ncdpi.wikispaces.net/CNA+Reviewer+Training" TargetMode="External"/><Relationship Id="rId2" Type="http://schemas.openxmlformats.org/officeDocument/2006/relationships/image" Target="../media/image19.png&amp;ehk=dspurDa9vSZ6r65STEfGBg&amp;r=0&amp;pid=OfficeInsert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hapingyouth.org/a-social-media-helpline-for-schools-i-can-helpline/" TargetMode="External"/><Relationship Id="rId2" Type="http://schemas.openxmlformats.org/officeDocument/2006/relationships/image" Target="../media/image20.png&amp;ehk=yMEYyE1go7usiYeXhBQ9UA&amp;r=0&amp;pid=OfficeInsert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nd/3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large tree in a forest&#10;&#10;Description generated with very high confidence">
            <a:extLst>
              <a:ext uri="{FF2B5EF4-FFF2-40B4-BE49-F238E27FC236}">
                <a16:creationId xmlns:a16="http://schemas.microsoft.com/office/drawing/2014/main" id="{836A758A-E4A6-46C9-9B91-74ED044A23B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66" b="-1"/>
          <a:stretch/>
        </p:blipFill>
        <p:spPr>
          <a:xfrm>
            <a:off x="3968423" y="108349"/>
            <a:ext cx="7534636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81307" y="-84465"/>
            <a:ext cx="3377183" cy="3708895"/>
          </a:xfrm>
          <a:noFill/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100" dirty="0"/>
              <a:t>Welcome to Beech Class</a:t>
            </a:r>
            <a:br>
              <a:rPr lang="en-US" sz="4100" dirty="0"/>
            </a:br>
            <a:r>
              <a:rPr lang="en-US" sz="4100" dirty="0"/>
              <a:t>Parent Curriculum Information Evening.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7141" y="3936987"/>
            <a:ext cx="3824027" cy="2627099"/>
          </a:xfrm>
          <a:noFill/>
        </p:spPr>
        <p:txBody>
          <a:bodyPr>
            <a:noAutofit/>
          </a:bodyPr>
          <a:lstStyle/>
          <a:p>
            <a:r>
              <a:rPr lang="en-US" sz="3600" dirty="0" err="1">
                <a:latin typeface="Ink Free" panose="03080402000500000000" pitchFamily="66" charset="0"/>
              </a:rPr>
              <a:t>Mrs</a:t>
            </a:r>
            <a:r>
              <a:rPr lang="en-US" sz="3600" dirty="0">
                <a:latin typeface="Ink Free" panose="03080402000500000000" pitchFamily="66" charset="0"/>
              </a:rPr>
              <a:t> Thurston</a:t>
            </a:r>
          </a:p>
          <a:p>
            <a:r>
              <a:rPr lang="en-US" sz="3600" dirty="0" err="1">
                <a:latin typeface="Ink Free" panose="03080402000500000000" pitchFamily="66" charset="0"/>
              </a:rPr>
              <a:t>Mrs</a:t>
            </a:r>
            <a:r>
              <a:rPr lang="en-US" sz="3600" dirty="0">
                <a:latin typeface="Ink Free" panose="03080402000500000000" pitchFamily="66" charset="0"/>
              </a:rPr>
              <a:t> Southam</a:t>
            </a:r>
          </a:p>
          <a:p>
            <a:r>
              <a:rPr lang="en-US" sz="3600" dirty="0" err="1">
                <a:latin typeface="Ink Free" panose="03080402000500000000" pitchFamily="66" charset="0"/>
              </a:rPr>
              <a:t>Mrs</a:t>
            </a:r>
            <a:r>
              <a:rPr lang="en-US" sz="3600" dirty="0">
                <a:latin typeface="Ink Free" panose="03080402000500000000" pitchFamily="66" charset="0"/>
              </a:rPr>
              <a:t> Vine</a:t>
            </a:r>
          </a:p>
          <a:p>
            <a:endParaRPr lang="en-US" sz="3600" dirty="0">
              <a:latin typeface="Ink Free" panose="030804020005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7776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352451" y="472867"/>
            <a:ext cx="8596668" cy="1320800"/>
          </a:xfrm>
        </p:spPr>
        <p:txBody>
          <a:bodyPr>
            <a:normAutofit fontScale="90000"/>
          </a:bodyPr>
          <a:lstStyle/>
          <a:p>
            <a:br>
              <a:rPr lang="en-US" dirty="0"/>
            </a:br>
            <a:r>
              <a:rPr lang="en-US" dirty="0"/>
              <a:t>In Beech Class we learn the following subjects:</a:t>
            </a:r>
            <a:br>
              <a:rPr lang="en-US" dirty="0"/>
            </a:b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352451" y="2246047"/>
            <a:ext cx="8596668" cy="3880773"/>
          </a:xfrm>
        </p:spPr>
        <p:txBody>
          <a:bodyPr>
            <a:normAutofit fontScale="77500" lnSpcReduction="20000"/>
          </a:bodyPr>
          <a:lstStyle/>
          <a:p>
            <a:pPr lvl="0"/>
            <a:r>
              <a:rPr lang="en-US" dirty="0"/>
              <a:t>English</a:t>
            </a:r>
          </a:p>
          <a:p>
            <a:pPr lvl="0"/>
            <a:r>
              <a:rPr lang="en-US" dirty="0"/>
              <a:t>Mathematics</a:t>
            </a:r>
          </a:p>
          <a:p>
            <a:pPr lvl="0"/>
            <a:r>
              <a:rPr lang="en-US" dirty="0"/>
              <a:t>Science</a:t>
            </a:r>
          </a:p>
          <a:p>
            <a:pPr lvl="0"/>
            <a:r>
              <a:rPr lang="en-US" dirty="0"/>
              <a:t>Computing</a:t>
            </a:r>
          </a:p>
          <a:p>
            <a:pPr lvl="0"/>
            <a:r>
              <a:rPr lang="en-US" dirty="0"/>
              <a:t>History</a:t>
            </a:r>
          </a:p>
          <a:p>
            <a:pPr lvl="0"/>
            <a:r>
              <a:rPr lang="en-US" dirty="0"/>
              <a:t>Geography</a:t>
            </a:r>
          </a:p>
          <a:p>
            <a:pPr lvl="0"/>
            <a:r>
              <a:rPr lang="en-US" dirty="0"/>
              <a:t>Art </a:t>
            </a:r>
          </a:p>
          <a:p>
            <a:pPr lvl="0"/>
            <a:r>
              <a:rPr lang="en-US" dirty="0"/>
              <a:t>PE</a:t>
            </a:r>
          </a:p>
          <a:p>
            <a:pPr lvl="0"/>
            <a:r>
              <a:rPr lang="en-US" dirty="0"/>
              <a:t>Design Technology (DT) </a:t>
            </a:r>
          </a:p>
          <a:p>
            <a:pPr lvl="0"/>
            <a:r>
              <a:rPr lang="en-US" dirty="0"/>
              <a:t>RE</a:t>
            </a:r>
          </a:p>
          <a:p>
            <a:pPr lvl="0"/>
            <a:r>
              <a:rPr lang="en-US" dirty="0"/>
              <a:t>Music</a:t>
            </a:r>
          </a:p>
          <a:p>
            <a:pPr lvl="0"/>
            <a:r>
              <a:rPr lang="en-US" dirty="0"/>
              <a:t>Learning Outside the Classroom (LOTC)</a:t>
            </a:r>
          </a:p>
          <a:p>
            <a:pPr lvl="0"/>
            <a:r>
              <a:rPr lang="en-US" dirty="0"/>
              <a:t>PSHE and Citizenship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C602252-1843-4177-B577-BD3359485F58}"/>
              </a:ext>
            </a:extLst>
          </p:cNvPr>
          <p:cNvSpPr txBox="1"/>
          <p:nvPr/>
        </p:nvSpPr>
        <p:spPr>
          <a:xfrm>
            <a:off x="6745514" y="5376725"/>
            <a:ext cx="3617686" cy="230832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endParaRPr lang="en-GB" sz="900" dirty="0"/>
          </a:p>
        </p:txBody>
      </p:sp>
    </p:spTree>
    <p:extLst>
      <p:ext uri="{BB962C8B-B14F-4D97-AF65-F5344CB8AC3E}">
        <p14:creationId xmlns:p14="http://schemas.microsoft.com/office/powerpoint/2010/main" val="3168961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31681A8-8BD5-416F-AE44-01717AED0E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5692" y="296202"/>
            <a:ext cx="11043801" cy="6415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728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5C8944-23E1-41F4-81BF-2FE393A48D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253" y="45823"/>
            <a:ext cx="10897386" cy="552006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3A946E7-1D81-4044-8FA2-A41176CE4A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3253" y="5506967"/>
            <a:ext cx="10897386" cy="1214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796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4E90916-AFE9-4B6C-9B84-3FA7BC40A9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092985" y="1953013"/>
            <a:ext cx="4260814" cy="3770820"/>
          </a:xfrm>
          <a:prstGeom prst="rect">
            <a:avLst/>
          </a:prstGeom>
        </p:spPr>
      </p:pic>
      <p:sp>
        <p:nvSpPr>
          <p:cNvPr id="12" name="Freeform: Shape 11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0"/>
            <a:ext cx="7539895" cy="6858000"/>
          </a:xfrm>
          <a:custGeom>
            <a:avLst/>
            <a:gdLst>
              <a:gd name="connsiteX0" fmla="*/ 7539895 w 7539895"/>
              <a:gd name="connsiteY0" fmla="*/ 6858000 h 6858000"/>
              <a:gd name="connsiteX1" fmla="*/ 0 w 7539895"/>
              <a:gd name="connsiteY1" fmla="*/ 6858000 h 6858000"/>
              <a:gd name="connsiteX2" fmla="*/ 0 w 7539895"/>
              <a:gd name="connsiteY2" fmla="*/ 0 h 6858000"/>
              <a:gd name="connsiteX3" fmla="*/ 4363741 w 7539895"/>
              <a:gd name="connsiteY3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539895" h="6858000">
                <a:moveTo>
                  <a:pt x="7539895" y="6858000"/>
                </a:moveTo>
                <a:lnTo>
                  <a:pt x="0" y="6858000"/>
                </a:lnTo>
                <a:lnTo>
                  <a:pt x="0" y="0"/>
                </a:lnTo>
                <a:lnTo>
                  <a:pt x="4363741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Freeform: Shape 13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0"/>
            <a:ext cx="7092985" cy="6858000"/>
          </a:xfrm>
          <a:custGeom>
            <a:avLst/>
            <a:gdLst>
              <a:gd name="connsiteX0" fmla="*/ 7092985 w 7092985"/>
              <a:gd name="connsiteY0" fmla="*/ 6858000 h 6858000"/>
              <a:gd name="connsiteX1" fmla="*/ 0 w 7092985"/>
              <a:gd name="connsiteY1" fmla="*/ 6858000 h 6858000"/>
              <a:gd name="connsiteX2" fmla="*/ 0 w 7092985"/>
              <a:gd name="connsiteY2" fmla="*/ 0 h 6858000"/>
              <a:gd name="connsiteX3" fmla="*/ 3916831 w 7092985"/>
              <a:gd name="connsiteY3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092985" h="6858000">
                <a:moveTo>
                  <a:pt x="7092985" y="6858000"/>
                </a:moveTo>
                <a:lnTo>
                  <a:pt x="0" y="6858000"/>
                </a:lnTo>
                <a:lnTo>
                  <a:pt x="0" y="0"/>
                </a:lnTo>
                <a:lnTo>
                  <a:pt x="3916831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 title="Title and Content Layout with Chart"/>
          <p:cNvSpPr>
            <a:spLocks noGrp="1"/>
          </p:cNvSpPr>
          <p:nvPr>
            <p:ph type="title"/>
          </p:nvPr>
        </p:nvSpPr>
        <p:spPr>
          <a:xfrm>
            <a:off x="838199" y="365125"/>
            <a:ext cx="5529943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700">
                <a:solidFill>
                  <a:schemeClr val="bg1"/>
                </a:solidFill>
              </a:rPr>
              <a:t>Important information for parents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AA1EB0-4381-453D-B273-228F93B3D6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4128169" cy="3399518"/>
          </a:xfrm>
        </p:spPr>
        <p:txBody>
          <a:bodyPr>
            <a:normAutofit lnSpcReduction="10000"/>
          </a:bodyPr>
          <a:lstStyle/>
          <a:p>
            <a:r>
              <a:rPr lang="en-GB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Children in Year One will take a National screening test to assess their phonic knowledge towards the end of the academic year.</a:t>
            </a:r>
          </a:p>
          <a:p>
            <a:r>
              <a:rPr lang="en-GB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Test is 1 to 1 with teacher.</a:t>
            </a:r>
          </a:p>
          <a:p>
            <a:r>
              <a:rPr lang="en-GB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Contains 40 words, 20 real words and 20 nonsense words.</a:t>
            </a:r>
          </a:p>
          <a:p>
            <a:r>
              <a:rPr lang="en-GB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Children will need to blend these words. </a:t>
            </a:r>
          </a:p>
          <a:p>
            <a:pPr marL="82296" indent="0">
              <a:buNone/>
            </a:pPr>
            <a:endParaRPr lang="en-GB" sz="2000" dirty="0">
              <a:solidFill>
                <a:schemeClr val="bg1"/>
              </a:solidFill>
            </a:endParaRPr>
          </a:p>
          <a:p>
            <a:pPr marL="82296" indent="0">
              <a:buNone/>
            </a:pPr>
            <a:endParaRPr lang="en-GB" sz="2000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A42A59F-193C-4E50-B6EC-1E6EF95E0670}"/>
              </a:ext>
            </a:extLst>
          </p:cNvPr>
          <p:cNvSpPr txBox="1"/>
          <p:nvPr/>
        </p:nvSpPr>
        <p:spPr>
          <a:xfrm>
            <a:off x="8577077" y="5523778"/>
            <a:ext cx="2776722" cy="200055"/>
          </a:xfrm>
          <a:prstGeom prst="rect">
            <a:avLst/>
          </a:prstGeom>
          <a:solidFill>
            <a:srgbClr val="000000"/>
          </a:solidFill>
          <a:ln>
            <a:solidFill>
              <a:schemeClr val="bg2"/>
            </a:solidFill>
          </a:ln>
        </p:spPr>
        <p:txBody>
          <a:bodyPr wrap="none" rtlCol="0" anchor="ctr" anchorCtr="1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://oregontrailschools.com/sandygrade/2015/02/05/5-quick-facts-about-oregons-new-state-tests/"/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nc-sa/4.0/"/>
              </a:rPr>
              <a:t>CC BY-NC-SA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970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103+ Reading Quotes For Kids 📖 | Imagine Forest">
            <a:extLst>
              <a:ext uri="{FF2B5EF4-FFF2-40B4-BE49-F238E27FC236}">
                <a16:creationId xmlns:a16="http://schemas.microsoft.com/office/drawing/2014/main" id="{D7A786A3-F345-4E3C-B47B-BAFAC95C75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7849" y="65684"/>
            <a:ext cx="4755937" cy="6726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1126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llins ebooks – Apps on Google Pla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1313" y="521294"/>
            <a:ext cx="2538412" cy="2538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Little Wand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2580" y="521294"/>
            <a:ext cx="2774691" cy="2774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008262" y="3751604"/>
            <a:ext cx="697336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Every Wednesday, log in to Collins E books. </a:t>
            </a:r>
          </a:p>
          <a:p>
            <a:endParaRPr lang="en-GB" dirty="0"/>
          </a:p>
          <a:p>
            <a:r>
              <a:rPr lang="en-GB" dirty="0"/>
              <a:t>Your child will be allocated a book.</a:t>
            </a:r>
          </a:p>
          <a:p>
            <a:endParaRPr lang="en-GB" dirty="0"/>
          </a:p>
          <a:p>
            <a:r>
              <a:rPr lang="en-GB" dirty="0"/>
              <a:t>They should be reading this fluently without overly blending.</a:t>
            </a:r>
          </a:p>
          <a:p>
            <a:endParaRPr lang="en-GB" dirty="0"/>
          </a:p>
          <a:p>
            <a:r>
              <a:rPr lang="en-GB" dirty="0"/>
              <a:t>Also we will visit the library every FRIDAY.</a:t>
            </a:r>
          </a:p>
        </p:txBody>
      </p:sp>
    </p:spTree>
    <p:extLst>
      <p:ext uri="{BB962C8B-B14F-4D97-AF65-F5344CB8AC3E}">
        <p14:creationId xmlns:p14="http://schemas.microsoft.com/office/powerpoint/2010/main" val="373734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16053" y="1183941"/>
            <a:ext cx="879362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202124"/>
                </a:solidFill>
                <a:latin typeface="Franklin Gothic Book" panose="020B0503020102020204" pitchFamily="34" charset="0"/>
              </a:rPr>
              <a:t>Reading provides a wonderful opportunity for you and your child to connect. ...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202124"/>
                </a:solidFill>
                <a:latin typeface="Franklin Gothic Book" panose="020B0503020102020204" pitchFamily="34" charset="0"/>
              </a:rPr>
              <a:t>Listening skills. ...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202124"/>
                </a:solidFill>
                <a:latin typeface="Franklin Gothic Book" panose="020B0503020102020204" pitchFamily="34" charset="0"/>
              </a:rPr>
              <a:t>Expanded vocabulary. ...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202124"/>
                </a:solidFill>
                <a:latin typeface="Franklin Gothic Book" panose="020B0503020102020204" pitchFamily="34" charset="0"/>
              </a:rPr>
              <a:t>Attention span. ...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202124"/>
                </a:solidFill>
                <a:latin typeface="Franklin Gothic Book" panose="020B0503020102020204" pitchFamily="34" charset="0"/>
              </a:rPr>
              <a:t>Creativity. ...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202124"/>
                </a:solidFill>
                <a:latin typeface="Franklin Gothic Book" panose="020B0503020102020204" pitchFamily="34" charset="0"/>
              </a:rPr>
              <a:t>Life lessons. ...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202124"/>
                </a:solidFill>
                <a:latin typeface="Franklin Gothic Book" panose="020B0503020102020204" pitchFamily="34" charset="0"/>
              </a:rPr>
              <a:t>Social and emotional development.</a:t>
            </a:r>
            <a:endParaRPr lang="en-US" sz="3600" b="0" i="0" dirty="0">
              <a:solidFill>
                <a:srgbClr val="202124"/>
              </a:solidFill>
              <a:effectLst/>
              <a:latin typeface="Franklin Gothic Book" panose="020B05030201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649196" y="230057"/>
            <a:ext cx="5930781" cy="461665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r>
              <a:rPr lang="en-GB" sz="2400" u="sng" dirty="0">
                <a:latin typeface="Franklin Gothic Book" panose="020B0503020102020204" pitchFamily="34" charset="0"/>
              </a:rPr>
              <a:t>Benefits of reading to your child</a:t>
            </a:r>
          </a:p>
        </p:txBody>
      </p:sp>
    </p:spTree>
    <p:extLst>
      <p:ext uri="{BB962C8B-B14F-4D97-AF65-F5344CB8AC3E}">
        <p14:creationId xmlns:p14="http://schemas.microsoft.com/office/powerpoint/2010/main" val="756597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53751" y="2016307"/>
            <a:ext cx="11756164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400" b="1" dirty="0">
                <a:latin typeface="Letter-join Plus 40" panose="02000505000000020003" pitchFamily="50" charset="0"/>
              </a:rPr>
              <a:t>Be consistent.</a:t>
            </a:r>
            <a:r>
              <a:rPr lang="en-US" sz="2400" dirty="0">
                <a:latin typeface="Letter-join Plus 40" panose="02000505000000020003" pitchFamily="50" charset="0"/>
              </a:rPr>
              <a:t> 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400" dirty="0">
              <a:latin typeface="Letter-join Plus 40" panose="02000505000000020003" pitchFamily="50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>
                <a:latin typeface="Letter-join Plus 40" panose="02000505000000020003" pitchFamily="50" charset="0"/>
              </a:rPr>
              <a:t>Take your time.</a:t>
            </a:r>
            <a:r>
              <a:rPr lang="en-US" sz="2400" dirty="0">
                <a:latin typeface="Letter-join Plus 40" panose="02000505000000020003" pitchFamily="50" charset="0"/>
              </a:rPr>
              <a:t> 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400" b="1" dirty="0">
              <a:latin typeface="Letter-join Plus 40" panose="02000505000000020003" pitchFamily="50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>
                <a:latin typeface="Letter-join Plus 40" panose="02000505000000020003" pitchFamily="50" charset="0"/>
              </a:rPr>
              <a:t>Make it fun.</a:t>
            </a:r>
            <a:r>
              <a:rPr lang="en-US" sz="2400" dirty="0">
                <a:latin typeface="Letter-join Plus 40" panose="02000505000000020003" pitchFamily="50" charset="0"/>
              </a:rPr>
              <a:t> 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400" b="1" dirty="0">
              <a:latin typeface="Letter-join Plus 40" panose="02000505000000020003" pitchFamily="50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>
                <a:latin typeface="Letter-join Plus 40" panose="02000505000000020003" pitchFamily="50" charset="0"/>
              </a:rPr>
              <a:t>Point out connections.</a:t>
            </a:r>
            <a:r>
              <a:rPr lang="en-US" sz="2400" dirty="0">
                <a:latin typeface="Letter-join Plus 40" panose="02000505000000020003" pitchFamily="50" charset="0"/>
              </a:rPr>
              <a:t> 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400" b="1" dirty="0">
              <a:latin typeface="Letter-join Plus 40" panose="02000505000000020003" pitchFamily="50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>
                <a:latin typeface="Letter-join Plus 40" panose="02000505000000020003" pitchFamily="50" charset="0"/>
              </a:rPr>
              <a:t>Don’t stop with books.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400" b="1" dirty="0">
              <a:latin typeface="Letter-join Plus 40" panose="02000505000000020003" pitchFamily="50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>
                <a:latin typeface="Letter-join Plus 40" panose="02000505000000020003" pitchFamily="50" charset="0"/>
              </a:rPr>
              <a:t>Ask question.</a:t>
            </a:r>
            <a:endParaRPr lang="en-US" sz="2400" dirty="0">
              <a:latin typeface="Letter-join Plus 40" panose="02000505000000020003" pitchFamily="50" charset="0"/>
            </a:endParaRPr>
          </a:p>
          <a:p>
            <a:br>
              <a:rPr lang="en-US" sz="1400" dirty="0">
                <a:solidFill>
                  <a:srgbClr val="231F20"/>
                </a:solidFill>
                <a:latin typeface="Proxima Nova"/>
              </a:rPr>
            </a:br>
            <a:endParaRPr lang="en-GB" sz="1400" dirty="0"/>
          </a:p>
        </p:txBody>
      </p:sp>
      <p:sp>
        <p:nvSpPr>
          <p:cNvPr id="5" name="TextBox 4"/>
          <p:cNvSpPr txBox="1"/>
          <p:nvPr/>
        </p:nvSpPr>
        <p:spPr>
          <a:xfrm>
            <a:off x="4076344" y="664578"/>
            <a:ext cx="3067941" cy="52322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r>
              <a:rPr lang="en-GB" sz="2800" dirty="0">
                <a:latin typeface="Letter-join Plus 40" panose="02000505000000020003" pitchFamily="50" charset="0"/>
              </a:rPr>
              <a:t>Tips for reading</a:t>
            </a:r>
          </a:p>
        </p:txBody>
      </p:sp>
      <p:pic>
        <p:nvPicPr>
          <p:cNvPr id="2050" name="Picture 2" descr="10 Classic Children&amp;#39;s Books You Should Be Reading to Your Kids - momsxyz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7388" y="255822"/>
            <a:ext cx="1798035" cy="1292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Making the most of car time with kids - HON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7804" y="304365"/>
            <a:ext cx="2365434" cy="1243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2010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title="Title and Content Layout with Chart"/>
          <p:cNvSpPr>
            <a:spLocks noGrp="1"/>
          </p:cNvSpPr>
          <p:nvPr>
            <p:ph type="title"/>
          </p:nvPr>
        </p:nvSpPr>
        <p:spPr>
          <a:xfrm>
            <a:off x="1813925" y="421592"/>
            <a:ext cx="8596668" cy="1320800"/>
          </a:xfrm>
        </p:spPr>
        <p:txBody>
          <a:bodyPr/>
          <a:lstStyle/>
          <a:p>
            <a:r>
              <a:rPr lang="en-US" dirty="0"/>
              <a:t>School reminders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AA1EB0-4381-453D-B273-228F93B3D6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5719" y="2023856"/>
            <a:ext cx="8596668" cy="3880773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No jewellery to be worn including watches.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Hair needs to be tied up with green/black accessories.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Dark socks (black/grey) to be worn only.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If your child has pierced ears, earrings must be silver/gold studs for school and they MUST have them covered for PE lessons, for health and safety reasons.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Please ensure your child has a named water bottle in school daily.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Children to have bookbags in school every day.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Remember to name new items of clothing.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Regularly check Google Classroom.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Make sure coat is in school everyday.</a:t>
            </a:r>
          </a:p>
        </p:txBody>
      </p:sp>
    </p:spTree>
    <p:extLst>
      <p:ext uri="{BB962C8B-B14F-4D97-AF65-F5344CB8AC3E}">
        <p14:creationId xmlns:p14="http://schemas.microsoft.com/office/powerpoint/2010/main" val="110141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6C4FFCC-C17A-4289-97B5-5DF652AE27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134" y="3943363"/>
            <a:ext cx="10922561" cy="200670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10E320F-D613-4372-A694-A4F7547691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7245" y="1225485"/>
            <a:ext cx="10237509" cy="2203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643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B8CCBDB-E6A3-48E5-AF64-D4B7893BFA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5802" y="188536"/>
            <a:ext cx="9803875" cy="6598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30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4675EE7-B5F8-40E5-B04B-BBC8ECB11C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3169" y="558326"/>
            <a:ext cx="8596668" cy="1320800"/>
          </a:xfrm>
        </p:spPr>
        <p:txBody>
          <a:bodyPr/>
          <a:lstStyle/>
          <a:p>
            <a:r>
              <a:rPr lang="en-GB" dirty="0"/>
              <a:t>Book bags….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DDFC996-116F-4AE6-AB8F-7D0026DCFA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6993" y="2032402"/>
            <a:ext cx="8596668" cy="3880773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These will be left in your child’s drawer during the day.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Only need to contain your child’s shared book and reading record.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Need checking regularly for important items. </a:t>
            </a:r>
          </a:p>
        </p:txBody>
      </p:sp>
      <p:pic>
        <p:nvPicPr>
          <p:cNvPr id="1026" name="Picture 2" descr="Bhylls Acre Bookbag | Shop Online | Lads &amp; Lasses Schoolwear">
            <a:extLst>
              <a:ext uri="{FF2B5EF4-FFF2-40B4-BE49-F238E27FC236}">
                <a16:creationId xmlns:a16="http://schemas.microsoft.com/office/drawing/2014/main" id="{AC367B46-9D3C-4926-A3BA-C670BE01726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81" t="12108" r="13229" b="12184"/>
          <a:stretch/>
        </p:blipFill>
        <p:spPr bwMode="auto">
          <a:xfrm>
            <a:off x="6600497" y="3712351"/>
            <a:ext cx="3182912" cy="2511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airfield First School - Home">
            <a:extLst>
              <a:ext uri="{FF2B5EF4-FFF2-40B4-BE49-F238E27FC236}">
                <a16:creationId xmlns:a16="http://schemas.microsoft.com/office/drawing/2014/main" id="{9F61B954-563A-48D4-AAC5-0CE41FB8F3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2384" y="4889922"/>
            <a:ext cx="719138" cy="785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8479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person, outdoor, animal, ground&#10;&#10;Description generated with very high confidence">
            <a:extLst>
              <a:ext uri="{FF2B5EF4-FFF2-40B4-BE49-F238E27FC236}">
                <a16:creationId xmlns:a16="http://schemas.microsoft.com/office/drawing/2014/main" id="{3F7A0682-1C91-4D9B-AA84-BA1221959A6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2645" b="22355"/>
          <a:stretch/>
        </p:blipFill>
        <p:spPr>
          <a:xfrm>
            <a:off x="-1" y="10"/>
            <a:ext cx="12192000" cy="6857990"/>
          </a:xfrm>
          <a:prstGeom prst="rect">
            <a:avLst/>
          </a:prstGeom>
        </p:spPr>
      </p:pic>
      <p:sp>
        <p:nvSpPr>
          <p:cNvPr id="11" name="Freeform 5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B0C0003-7D86-4B7F-876B-9BD7D27A13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5257" y="1196103"/>
            <a:ext cx="4204137" cy="1342754"/>
          </a:xfrm>
        </p:spPr>
        <p:txBody>
          <a:bodyPr>
            <a:normAutofit/>
          </a:bodyPr>
          <a:lstStyle/>
          <a:p>
            <a:pPr algn="ctr"/>
            <a:r>
              <a:rPr lang="en-GB" sz="3600" dirty="0"/>
              <a:t>Forest school…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2857ADB-4D62-4967-BE8E-D1FCCA9F58E6}"/>
              </a:ext>
            </a:extLst>
          </p:cNvPr>
          <p:cNvSpPr txBox="1"/>
          <p:nvPr/>
        </p:nvSpPr>
        <p:spPr>
          <a:xfrm>
            <a:off x="9585196" y="6657945"/>
            <a:ext cx="2606803" cy="200055"/>
          </a:xfrm>
          <a:prstGeom prst="rect">
            <a:avLst/>
          </a:prstGeom>
          <a:solidFill>
            <a:srgbClr val="000000"/>
          </a:solidFill>
          <a:ln>
            <a:solidFill>
              <a:schemeClr val="bg2"/>
            </a:solidFill>
          </a:ln>
        </p:spPr>
        <p:txBody>
          <a:bodyPr wrap="none" rtlCol="0" anchor="ctr" anchorCtr="1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://richardirvine.co.uk/forest-school-gallery/"/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sa/4.0/"/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55257" y="1964353"/>
            <a:ext cx="4449946" cy="4893647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1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Will be on a WEDNESDAY MORNING.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Come wearing forest school clothes.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Bring bag with waterproofs and gloves.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Place bag in pigeon holes before children line up and collect at the end of day.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Oval 1"/>
          <p:cNvSpPr/>
          <p:nvPr/>
        </p:nvSpPr>
        <p:spPr>
          <a:xfrm>
            <a:off x="5606041" y="1964353"/>
            <a:ext cx="5067656" cy="4469451"/>
          </a:xfrm>
          <a:prstGeom prst="ellipse">
            <a:avLst/>
          </a:prstGeom>
          <a:solidFill>
            <a:schemeClr val="bg1">
              <a:alpha val="59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6452075" y="2965391"/>
            <a:ext cx="34695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Please bring book bag on Wednesday.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Bring a separate coat for playtime.</a:t>
            </a:r>
          </a:p>
        </p:txBody>
      </p:sp>
    </p:spTree>
    <p:extLst>
      <p:ext uri="{BB962C8B-B14F-4D97-AF65-F5344CB8AC3E}">
        <p14:creationId xmlns:p14="http://schemas.microsoft.com/office/powerpoint/2010/main" val="1830441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C767D42-A3EF-42DB-8660-0A0E0DCD1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1913" y="524142"/>
            <a:ext cx="8596668" cy="1320800"/>
          </a:xfrm>
        </p:spPr>
        <p:txBody>
          <a:bodyPr/>
          <a:lstStyle/>
          <a:p>
            <a:r>
              <a:rPr lang="en-GB" dirty="0"/>
              <a:t>Homework: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1E87D53-9760-4FDF-B371-2348C56170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60429" y="1368517"/>
            <a:ext cx="9997440" cy="5194540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Will be in the form of topic related projects. Children will be given a couple of weeks to do them. Encouraging families to work together.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Children should read or share a book AT LEAST 4 TIMES A WEEK.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Also activities will be set on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Numbots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and Purple Mash on a regular basis. Children will be given a card with all their passwords on. </a:t>
            </a:r>
          </a:p>
          <a:p>
            <a:pPr marL="0" indent="0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Maths KIRFS each half term.</a:t>
            </a:r>
          </a:p>
          <a:p>
            <a:pPr marL="0" indent="0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Phonic review sheet every week and new sound on GC every day.</a:t>
            </a:r>
          </a:p>
          <a:p>
            <a:pPr marL="0" indent="0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6211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472093" y="507051"/>
            <a:ext cx="8596668" cy="1320800"/>
          </a:xfrm>
        </p:spPr>
        <p:txBody>
          <a:bodyPr>
            <a:normAutofit/>
          </a:bodyPr>
          <a:lstStyle/>
          <a:p>
            <a:r>
              <a:rPr lang="en-GB" dirty="0"/>
              <a:t>Health and Wellbeing</a:t>
            </a:r>
            <a:br>
              <a:rPr lang="en-GB" dirty="0"/>
            </a:br>
            <a:r>
              <a:rPr lang="en-GB" dirty="0"/>
              <a:t>      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549005" y="2203318"/>
            <a:ext cx="8596668" cy="388077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This is a top priority in school.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We will be doing lots of activities to encourage mindfulness.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Wellbeing Wednesday and Wellbeing Warriors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Encourage children to share worries and concerns.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2296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2296" indent="0">
              <a:buNone/>
            </a:pPr>
            <a:endParaRPr lang="en-GB" dirty="0"/>
          </a:p>
          <a:p>
            <a:pPr marL="82296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6442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6EFA833-ABAE-4697-AE5A-DB67CB2ADC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5181" y="535309"/>
            <a:ext cx="8596668" cy="1320800"/>
          </a:xfrm>
        </p:spPr>
        <p:txBody>
          <a:bodyPr/>
          <a:lstStyle/>
          <a:p>
            <a:r>
              <a:rPr lang="en-GB" dirty="0"/>
              <a:t>Formality and fun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3C26E375-3957-4D66-B671-4C988D0B7C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0081" y="2109314"/>
            <a:ext cx="8596668" cy="3880773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Although we have different learning methods, we will be having lots of fun in Beech class and learn in a practical and hands-on approach.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Children are encouraged to be independent learners.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Good listening is vital.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High expectations for behaviour.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Effective parent/school partnership is essential. Open communication.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CA8BDA-2B24-4E72-A243-45030FBC353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101359" y="2833636"/>
            <a:ext cx="2630714" cy="263071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ADAF851-4D58-4A34-A826-EBE4EB210494}"/>
              </a:ext>
            </a:extLst>
          </p:cNvPr>
          <p:cNvSpPr txBox="1"/>
          <p:nvPr/>
        </p:nvSpPr>
        <p:spPr>
          <a:xfrm>
            <a:off x="5598886" y="6903692"/>
            <a:ext cx="2630714" cy="230832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endParaRPr lang="en-GB" sz="900" dirty="0"/>
          </a:p>
        </p:txBody>
      </p:sp>
    </p:spTree>
    <p:extLst>
      <p:ext uri="{BB962C8B-B14F-4D97-AF65-F5344CB8AC3E}">
        <p14:creationId xmlns:p14="http://schemas.microsoft.com/office/powerpoint/2010/main" val="855693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EA1E958-1A2D-49E2-90F8-AFC0A75541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5360" y="592509"/>
            <a:ext cx="8596668" cy="1320800"/>
          </a:xfrm>
        </p:spPr>
        <p:txBody>
          <a:bodyPr/>
          <a:lstStyle/>
          <a:p>
            <a:r>
              <a:rPr lang="en-GB" dirty="0"/>
              <a:t>Keep up to date with school life…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12853AE-F49F-4BD8-B7D6-8512824826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5360" y="2149148"/>
            <a:ext cx="8596668" cy="3880773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Instagram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Newsletter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Website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60BE6C1-5766-4AF9-9D4F-023F2FCC0CFB}"/>
              </a:ext>
            </a:extLst>
          </p:cNvPr>
          <p:cNvSpPr txBox="1"/>
          <p:nvPr/>
        </p:nvSpPr>
        <p:spPr>
          <a:xfrm>
            <a:off x="9497997" y="3155891"/>
            <a:ext cx="1881203" cy="230832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endParaRPr lang="en-GB" sz="900" dirty="0"/>
          </a:p>
        </p:txBody>
      </p:sp>
      <p:pic>
        <p:nvPicPr>
          <p:cNvPr id="4" name="Picture 3" descr="Instagram - Wikipedia">
            <a:extLst>
              <a:ext uri="{FF2B5EF4-FFF2-40B4-BE49-F238E27FC236}">
                <a16:creationId xmlns:a16="http://schemas.microsoft.com/office/drawing/2014/main" id="{A3DF8C5B-13BC-7978-B9B7-2BEEE0219C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57348" y="1374775"/>
            <a:ext cx="2381250" cy="238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215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2DCDD4C-9EE4-4435-AC06-C18AFC33B6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7731" y="481413"/>
            <a:ext cx="8596668" cy="1320800"/>
          </a:xfrm>
        </p:spPr>
        <p:txBody>
          <a:bodyPr/>
          <a:lstStyle/>
          <a:p>
            <a:r>
              <a:rPr lang="en-GB" dirty="0"/>
              <a:t>Any questions?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528BF31-B04B-4E1A-8912-78F16E9699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6740" y="2032402"/>
            <a:ext cx="8596668" cy="3880773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We pride ourselves on good communication and although things have changed; we encourage you to let us know of any questions, concerns or worries by emailing or calling the office. </a:t>
            </a:r>
          </a:p>
        </p:txBody>
      </p:sp>
      <p:pic>
        <p:nvPicPr>
          <p:cNvPr id="5" name="Picture 4" descr="A picture containing object, mirror&#10;&#10;Description generated with very high confidence">
            <a:extLst>
              <a:ext uri="{FF2B5EF4-FFF2-40B4-BE49-F238E27FC236}">
                <a16:creationId xmlns:a16="http://schemas.microsoft.com/office/drawing/2014/main" id="{6144D153-BB12-4C2D-A667-8A02601120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445074" y="4301132"/>
            <a:ext cx="2935580" cy="19472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25C2BED-FDA8-4689-99A8-AE08FE239400}"/>
              </a:ext>
            </a:extLst>
          </p:cNvPr>
          <p:cNvSpPr txBox="1"/>
          <p:nvPr/>
        </p:nvSpPr>
        <p:spPr>
          <a:xfrm>
            <a:off x="4628210" y="4471884"/>
            <a:ext cx="2935580" cy="230832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endParaRPr lang="en-GB" sz="900" dirty="0"/>
          </a:p>
        </p:txBody>
      </p:sp>
    </p:spTree>
    <p:extLst>
      <p:ext uri="{BB962C8B-B14F-4D97-AF65-F5344CB8AC3E}">
        <p14:creationId xmlns:p14="http://schemas.microsoft.com/office/powerpoint/2010/main" val="2815132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4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88880" y="0"/>
            <a:ext cx="210312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6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15400" y="2358913"/>
            <a:ext cx="2140172" cy="2140172"/>
          </a:xfrm>
          <a:prstGeom prst="ellipse">
            <a:avLst/>
          </a:prstGeom>
          <a:solidFill>
            <a:srgbClr val="FFFFFF"/>
          </a:solidFill>
          <a:ln>
            <a:solidFill>
              <a:srgbClr val="F28E3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Content Placeholder 4"/>
          <p:cNvPicPr>
            <a:picLocks noChangeAspect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4" b="165"/>
          <a:stretch/>
        </p:blipFill>
        <p:spPr>
          <a:xfrm>
            <a:off x="9030743" y="2474254"/>
            <a:ext cx="1912560" cy="1909489"/>
          </a:xfrm>
          <a:custGeom>
            <a:avLst/>
            <a:gdLst>
              <a:gd name="connsiteX0" fmla="*/ 3028805 w 6057610"/>
              <a:gd name="connsiteY0" fmla="*/ 0 h 6057610"/>
              <a:gd name="connsiteX1" fmla="*/ 6057610 w 6057610"/>
              <a:gd name="connsiteY1" fmla="*/ 3028805 h 6057610"/>
              <a:gd name="connsiteX2" fmla="*/ 3028805 w 6057610"/>
              <a:gd name="connsiteY2" fmla="*/ 6057610 h 6057610"/>
              <a:gd name="connsiteX3" fmla="*/ 0 w 6057610"/>
              <a:gd name="connsiteY3" fmla="*/ 3028805 h 6057610"/>
              <a:gd name="connsiteX4" fmla="*/ 3028805 w 6057610"/>
              <a:gd name="connsiteY4" fmla="*/ 0 h 6057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7C779774-DCC2-4BFB-B15E-59A843E9AC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8900" y="1696131"/>
            <a:ext cx="7474172" cy="1325563"/>
          </a:xfrm>
        </p:spPr>
        <p:txBody>
          <a:bodyPr>
            <a:normAutofit fontScale="90000"/>
          </a:bodyPr>
          <a:lstStyle/>
          <a:p>
            <a:r>
              <a:rPr lang="en-GB" sz="8800" dirty="0"/>
              <a:t>Thank you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D6F2DFE-3E6B-4E49-8DFB-23722CE0E35E}"/>
              </a:ext>
            </a:extLst>
          </p:cNvPr>
          <p:cNvSpPr txBox="1"/>
          <p:nvPr/>
        </p:nvSpPr>
        <p:spPr>
          <a:xfrm>
            <a:off x="9388027" y="6657945"/>
            <a:ext cx="2803973" cy="200055"/>
          </a:xfrm>
          <a:prstGeom prst="rect">
            <a:avLst/>
          </a:prstGeom>
          <a:solidFill>
            <a:srgbClr val="000000"/>
          </a:solidFill>
          <a:ln>
            <a:solidFill>
              <a:schemeClr val="bg2"/>
            </a:solidFill>
          </a:ln>
        </p:spPr>
        <p:txBody>
          <a:bodyPr wrap="none" rtlCol="0" anchor="ctr" anchorCtr="1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://www.shapingyouth.org/a-social-media-helpline-for-schools-i-can-helpline/"/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nc-nd/3.0/"/>
              </a:rPr>
              <a:t>CC BY-NC-ND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088686" y="3348328"/>
            <a:ext cx="52709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latin typeface="Letter-join Plus 40" panose="02000505000000020003" pitchFamily="50" charset="0"/>
              </a:rPr>
              <a:t>Your time is greatly appreciated!</a:t>
            </a:r>
          </a:p>
        </p:txBody>
      </p:sp>
      <p:sp>
        <p:nvSpPr>
          <p:cNvPr id="10" name="Rectangle 9"/>
          <p:cNvSpPr/>
          <p:nvPr/>
        </p:nvSpPr>
        <p:spPr>
          <a:xfrm>
            <a:off x="3318692" y="4648663"/>
            <a:ext cx="4368982" cy="1384995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rgbClr val="000000"/>
                </a:solidFill>
                <a:latin typeface="Curlz MT" panose="04040404050702020202" pitchFamily="82" charset="0"/>
              </a:rPr>
              <a:t>“Children who enjoy school aged 6 tend to get better grades 10 years later”</a:t>
            </a:r>
            <a:endParaRPr lang="en-GB" sz="2800" dirty="0">
              <a:latin typeface="Curlz MT" panose="0404040405070202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7120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9TopShadow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3975" dist="41275" dir="14700000" algn="t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9TopShadow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3975" dist="41275" dir="14700000" algn="t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F577DCBBEA48E43886E64C1FD80892E" ma:contentTypeVersion="14" ma:contentTypeDescription="Create a new document." ma:contentTypeScope="" ma:versionID="9bbbcedda43ed14d46cc9e4c0445b38e">
  <xsd:schema xmlns:xsd="http://www.w3.org/2001/XMLSchema" xmlns:xs="http://www.w3.org/2001/XMLSchema" xmlns:p="http://schemas.microsoft.com/office/2006/metadata/properties" xmlns:ns3="f4d50110-8fbd-443e-a2ad-a682dc4e8c69" targetNamespace="http://schemas.microsoft.com/office/2006/metadata/properties" ma:root="true" ma:fieldsID="64cb0153e3faba252c800211c55e6e90" ns3:_="">
    <xsd:import namespace="f4d50110-8fbd-443e-a2ad-a682dc4e8c6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LengthInSeconds" minOccurs="0"/>
                <xsd:element ref="ns3:MediaServiceDateTaken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_activity" minOccurs="0"/>
                <xsd:element ref="ns3:MediaServiceObjectDetectorVersions" minOccurs="0"/>
                <xsd:element ref="ns3:MediaServiceSearchProperties" minOccurs="0"/>
                <xsd:element ref="ns3:MediaServiceSystemTag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d50110-8fbd-443e-a2ad-a682dc4e8c6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_activity" ma:index="17" nillable="true" ma:displayName="_activity" ma:hidden="true" ma:internalName="_activity">
      <xsd:simpleType>
        <xsd:restriction base="dms:Note"/>
      </xsd:simpleType>
    </xsd:element>
    <xsd:element name="MediaServiceObjectDetectorVersions" ma:index="1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20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f4d50110-8fbd-443e-a2ad-a682dc4e8c69" xsi:nil="true"/>
  </documentManagement>
</p:properties>
</file>

<file path=customXml/itemProps1.xml><?xml version="1.0" encoding="utf-8"?>
<ds:datastoreItem xmlns:ds="http://schemas.openxmlformats.org/officeDocument/2006/customXml" ds:itemID="{FAB61F8F-C5FC-46CD-BC84-6CDB3A960C6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B2143C2-884F-4474-A7B1-9339BEF3121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4d50110-8fbd-443e-a2ad-a682dc4e8c6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7443DF7-C87E-464A-B64A-73E83CB24D1E}">
  <ds:schemaRefs>
    <ds:schemaRef ds:uri="http://www.w3.org/XML/1998/namespace"/>
    <ds:schemaRef ds:uri="http://purl.org/dc/terms/"/>
    <ds:schemaRef ds:uri="http://schemas.microsoft.com/office/infopath/2007/PartnerControls"/>
    <ds:schemaRef ds:uri="f4d50110-8fbd-443e-a2ad-a682dc4e8c69"/>
    <ds:schemaRef ds:uri="http://purl.org/dc/elements/1.1/"/>
    <ds:schemaRef ds:uri="http://purl.org/dc/dcmitype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700</Words>
  <Application>Microsoft Office PowerPoint</Application>
  <PresentationFormat>Widescreen</PresentationFormat>
  <Paragraphs>124</Paragraphs>
  <Slides>20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31" baseType="lpstr">
      <vt:lpstr>Arial</vt:lpstr>
      <vt:lpstr>Curlz MT</vt:lpstr>
      <vt:lpstr>Franklin Gothic Book</vt:lpstr>
      <vt:lpstr>Ink Free</vt:lpstr>
      <vt:lpstr>Letter-join Plus 40</vt:lpstr>
      <vt:lpstr>Palatino Linotype</vt:lpstr>
      <vt:lpstr>Proxima Nova</vt:lpstr>
      <vt:lpstr>Trebuchet MS</vt:lpstr>
      <vt:lpstr>Wingdings</vt:lpstr>
      <vt:lpstr>Wingdings 3</vt:lpstr>
      <vt:lpstr>Facet</vt:lpstr>
      <vt:lpstr>Welcome to Beech Class Parent Curriculum Information Evening.</vt:lpstr>
      <vt:lpstr> In Beech Class we learn the following subjects:  </vt:lpstr>
      <vt:lpstr>PowerPoint Presentation</vt:lpstr>
      <vt:lpstr>PowerPoint Presentation</vt:lpstr>
      <vt:lpstr>Important information for parents</vt:lpstr>
      <vt:lpstr>PowerPoint Presentation</vt:lpstr>
      <vt:lpstr>PowerPoint Presentation</vt:lpstr>
      <vt:lpstr>PowerPoint Presentation</vt:lpstr>
      <vt:lpstr>PowerPoint Presentation</vt:lpstr>
      <vt:lpstr>School reminders </vt:lpstr>
      <vt:lpstr>PowerPoint Presentation</vt:lpstr>
      <vt:lpstr>PowerPoint Presentation</vt:lpstr>
      <vt:lpstr>Book bags….</vt:lpstr>
      <vt:lpstr>Forest school…</vt:lpstr>
      <vt:lpstr>Homework:</vt:lpstr>
      <vt:lpstr>Health and Wellbeing       </vt:lpstr>
      <vt:lpstr>Formality and fun</vt:lpstr>
      <vt:lpstr>Keep up to date with school life…</vt:lpstr>
      <vt:lpstr>Any questions?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2017-09-02T09:49:03Z</dcterms:created>
  <dcterms:modified xsi:type="dcterms:W3CDTF">2026-09-10T14:37:05Z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TC034605139991</vt:lpwstr>
  </property>
  <property fmtid="{D5CDD505-2E9C-101B-9397-08002B2CF9AE}" pid="3" name="ContentTypeId">
    <vt:lpwstr>0x010100FF577DCBBEA48E43886E64C1FD80892E</vt:lpwstr>
  </property>
</Properties>
</file>