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44" y="2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adley" userId="d0746e12-dfa0-43ec-93d1-ec00c1e69d81" providerId="ADAL" clId="{F5353811-4D9A-4A2A-A484-CE85FA254D64}"/>
    <pc:docChg chg="modSld">
      <pc:chgData name="Sarah Hadley" userId="d0746e12-dfa0-43ec-93d1-ec00c1e69d81" providerId="ADAL" clId="{F5353811-4D9A-4A2A-A484-CE85FA254D64}" dt="2026-09-07T14:34:34.074" v="0"/>
      <pc:docMkLst>
        <pc:docMk/>
      </pc:docMkLst>
      <pc:sldChg chg="addSp">
        <pc:chgData name="Sarah Hadley" userId="d0746e12-dfa0-43ec-93d1-ec00c1e69d81" providerId="ADAL" clId="{F5353811-4D9A-4A2A-A484-CE85FA254D64}" dt="2026-09-07T14:34:34.074" v="0"/>
        <pc:sldMkLst>
          <pc:docMk/>
          <pc:sldMk cId="0" sldId="265"/>
        </pc:sldMkLst>
        <pc:picChg chg="add">
          <ac:chgData name="Sarah Hadley" userId="d0746e12-dfa0-43ec-93d1-ec00c1e69d81" providerId="ADAL" clId="{F5353811-4D9A-4A2A-A484-CE85FA254D64}" dt="2026-09-07T14:34:34.074" v="0"/>
          <ac:picMkLst>
            <pc:docMk/>
            <pc:sldMk cId="0" sldId="265"/>
            <ac:picMk id="20" creationId="{93819189-05C4-82D1-6972-204600ECBDA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794" y="1075509"/>
            <a:ext cx="4618025" cy="49834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5800" y="868680"/>
            <a:ext cx="384048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5C784A"/>
                </a:solidFill>
                <a:latin typeface="Aptos Display"/>
              </a:defRPr>
            </a:pPr>
            <a:r>
              <a:rPr sz="2800" dirty="0">
                <a:latin typeface="Aptos"/>
              </a:rPr>
              <a:t>WELCOME TO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1325880"/>
            <a:ext cx="7132320" cy="70788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4200" b="1">
                <a:solidFill>
                  <a:srgbClr val="1E303A"/>
                </a:solidFill>
                <a:latin typeface="Aptos Display"/>
              </a:defRPr>
            </a:pPr>
            <a:r>
              <a:rPr sz="4000" dirty="0">
                <a:latin typeface="Aptos"/>
              </a:rPr>
              <a:t>Willow Class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2331720"/>
            <a:ext cx="694944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400" b="0">
                <a:solidFill>
                  <a:srgbClr val="303739"/>
                </a:solidFill>
                <a:latin typeface="Aptos"/>
              </a:defRPr>
            </a:pPr>
            <a:r>
              <a:rPr sz="2800" dirty="0">
                <a:latin typeface="Aptos"/>
              </a:rPr>
              <a:t>Year 4 Parent Information Evening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4088" y="2971800"/>
            <a:ext cx="438912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7 September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4088" y="3703320"/>
            <a:ext cx="530352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000" b="1">
                <a:solidFill>
                  <a:srgbClr val="1E303A"/>
                </a:solidFill>
                <a:latin typeface="Aptos Display"/>
              </a:defRPr>
            </a:pPr>
            <a:r>
              <a:rPr sz="2800" dirty="0" err="1">
                <a:latin typeface="Aptos"/>
              </a:rPr>
              <a:t>Mrs</a:t>
            </a:r>
            <a:r>
              <a:rPr sz="2800" dirty="0">
                <a:latin typeface="Aptos"/>
              </a:rPr>
              <a:t> Hadley  •  Miss Taylor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3232" y="4709160"/>
            <a:ext cx="7725374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0">
                <a:solidFill>
                  <a:srgbClr val="303739"/>
                </a:solidFill>
                <a:latin typeface="Aptos"/>
              </a:defRPr>
            </a:pPr>
            <a:r>
              <a:rPr sz="2400" dirty="0">
                <a:latin typeface="Aptos"/>
              </a:rPr>
              <a:t>A year of learning, independence, curiosity and fun.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This evening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The key things we want you to know about Year 4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508760"/>
            <a:ext cx="33375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0080" y="1508760"/>
            <a:ext cx="64008" cy="141732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41247" y="1655063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Daily life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1247" y="2057400"/>
            <a:ext cx="29535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Routines, expectations and class responsibilities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89120" y="1508760"/>
            <a:ext cx="33375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389120" y="1508760"/>
            <a:ext cx="64008" cy="141732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590288" y="1655063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Learning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90288" y="2057400"/>
            <a:ext cx="29535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Curriculum, topics and how we assess progress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38159" y="1508760"/>
            <a:ext cx="33375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8138159" y="1508760"/>
            <a:ext cx="64008" cy="141732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39327" y="1655063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Home support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9327" y="2057400"/>
            <a:ext cx="29535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Reading, spelling, times tables and homework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0080" y="3383279"/>
            <a:ext cx="33375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40080" y="3383279"/>
            <a:ext cx="64008" cy="141732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41247" y="3529584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PE &amp; outdoors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1247" y="3931920"/>
            <a:ext cx="29535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PE kit, LOTC and our residential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389120" y="3383279"/>
            <a:ext cx="33375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4389120" y="3383279"/>
            <a:ext cx="64008" cy="141732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4590288" y="3529584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Communication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90288" y="3931920"/>
            <a:ext cx="29535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How to keep up to date and get in touch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A typical Willow day</a:t>
            </a:r>
          </a:p>
        </p:txBody>
      </p:sp>
      <p:sp>
        <p:nvSpPr>
          <p:cNvPr id="3" name="Oval 2"/>
          <p:cNvSpPr/>
          <p:nvPr/>
        </p:nvSpPr>
        <p:spPr>
          <a:xfrm>
            <a:off x="685800" y="141732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85800" y="145389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8:45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00200" y="139903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Children line up on the playground</a:t>
            </a:r>
          </a:p>
        </p:txBody>
      </p:sp>
      <p:sp>
        <p:nvSpPr>
          <p:cNvPr id="6" name="Oval 5"/>
          <p:cNvSpPr/>
          <p:nvPr/>
        </p:nvSpPr>
        <p:spPr>
          <a:xfrm>
            <a:off x="685800" y="205740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85800" y="209397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8:50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00200" y="203911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Assembly / morning lessons begin</a:t>
            </a:r>
          </a:p>
        </p:txBody>
      </p:sp>
      <p:sp>
        <p:nvSpPr>
          <p:cNvPr id="9" name="Oval 8"/>
          <p:cNvSpPr/>
          <p:nvPr/>
        </p:nvSpPr>
        <p:spPr>
          <a:xfrm>
            <a:off x="685800" y="269748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85800" y="273405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10:30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0200" y="267919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Break</a:t>
            </a:r>
          </a:p>
        </p:txBody>
      </p:sp>
      <p:sp>
        <p:nvSpPr>
          <p:cNvPr id="12" name="Oval 11"/>
          <p:cNvSpPr/>
          <p:nvPr/>
        </p:nvSpPr>
        <p:spPr>
          <a:xfrm>
            <a:off x="685800" y="333756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85800" y="337413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10:45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00200" y="331927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Lessons continue</a:t>
            </a:r>
          </a:p>
        </p:txBody>
      </p:sp>
      <p:sp>
        <p:nvSpPr>
          <p:cNvPr id="15" name="Oval 14"/>
          <p:cNvSpPr/>
          <p:nvPr/>
        </p:nvSpPr>
        <p:spPr>
          <a:xfrm>
            <a:off x="6309360" y="141732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309360" y="145389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12:00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23760" y="139903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Lunchtime</a:t>
            </a:r>
          </a:p>
        </p:txBody>
      </p:sp>
      <p:sp>
        <p:nvSpPr>
          <p:cNvPr id="18" name="Oval 17"/>
          <p:cNvSpPr/>
          <p:nvPr/>
        </p:nvSpPr>
        <p:spPr>
          <a:xfrm>
            <a:off x="6309360" y="214884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309360" y="218541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1:00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23760" y="213055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Afternoon lessons begin</a:t>
            </a:r>
          </a:p>
        </p:txBody>
      </p:sp>
      <p:sp>
        <p:nvSpPr>
          <p:cNvPr id="21" name="Oval 20"/>
          <p:cNvSpPr/>
          <p:nvPr/>
        </p:nvSpPr>
        <p:spPr>
          <a:xfrm>
            <a:off x="6309360" y="2880360"/>
            <a:ext cx="713232" cy="438912"/>
          </a:xfrm>
          <a:prstGeom prst="ellipse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309360" y="2916936"/>
            <a:ext cx="713232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100" b="1">
                <a:solidFill>
                  <a:srgbClr val="FFFFFF"/>
                </a:solidFill>
                <a:latin typeface="Aptos Display"/>
              </a:defRPr>
            </a:pPr>
            <a:r>
              <a:rPr sz="1700">
                <a:latin typeface="Aptos"/>
              </a:rPr>
              <a:t>3:15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23760" y="2862072"/>
            <a:ext cx="402336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School finishes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309360" y="3703320"/>
            <a:ext cx="5074920" cy="1764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304788" y="3757168"/>
            <a:ext cx="45719" cy="1609344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510528" y="3849624"/>
            <a:ext cx="47274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Arrival reminder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10528" y="4251959"/>
            <a:ext cx="469087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Please stand back from the lines so children can enter safely. If your child is late, please sign them in at the office.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What do we learn in Year 4?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A broad curriculum with opportunities to think, create, investigate and perform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4173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85800" y="1417320"/>
            <a:ext cx="64008" cy="658368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6968" y="15636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English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9120" y="14173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4389120" y="1417320"/>
            <a:ext cx="64008" cy="658368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590288" y="15636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Mathematics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092440" y="14173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092440" y="1417320"/>
            <a:ext cx="64008" cy="658368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293608" y="15636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Science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3317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85800" y="2331720"/>
            <a:ext cx="64008" cy="658368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86968" y="24780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Computing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9120" y="23317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4389120" y="2331720"/>
            <a:ext cx="64008" cy="658368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590288" y="24780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History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2440" y="23317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8092440" y="2331720"/>
            <a:ext cx="64008" cy="658368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293608" y="24780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Geography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32461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685800" y="3246120"/>
            <a:ext cx="64008" cy="658368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86968" y="33924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Art &amp; Design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389120" y="32461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4389120" y="3246120"/>
            <a:ext cx="64008" cy="658368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590288" y="33924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Design &amp; Technology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092440" y="32461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8092440" y="3246120"/>
            <a:ext cx="64008" cy="658368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8293608" y="33924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RE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85800" y="41605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685800" y="4160520"/>
            <a:ext cx="64008" cy="658368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86968" y="43068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Music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389120" y="41605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5" name="Rectangle 34"/>
          <p:cNvSpPr/>
          <p:nvPr/>
        </p:nvSpPr>
        <p:spPr>
          <a:xfrm>
            <a:off x="4389120" y="4160520"/>
            <a:ext cx="64008" cy="658368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4590288" y="43068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French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092440" y="41605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8" name="Rectangle 37"/>
          <p:cNvSpPr/>
          <p:nvPr/>
        </p:nvSpPr>
        <p:spPr>
          <a:xfrm>
            <a:off x="8092440" y="4160520"/>
            <a:ext cx="64008" cy="658368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8293608" y="43068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PE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685800" y="5074920"/>
            <a:ext cx="3246120" cy="65836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41" name="Rectangle 40"/>
          <p:cNvSpPr/>
          <p:nvPr/>
        </p:nvSpPr>
        <p:spPr>
          <a:xfrm>
            <a:off x="685800" y="5074920"/>
            <a:ext cx="64008" cy="658368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886968" y="5221224"/>
            <a:ext cx="2898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PSHE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Our Year 4 journey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Six topics across the year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41732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0080" y="1417320"/>
            <a:ext cx="64008" cy="123444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22959" y="1710461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Anglo-Saxons, Picts &amp; Scots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1247" y="1965960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What were they like compared with Britain today?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3846" y="1430474"/>
            <a:ext cx="1700784" cy="35394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5C78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AUTUMN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41732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417320"/>
            <a:ext cx="64008" cy="123444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19088" y="1677210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Where does our food come from?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19088" y="1965960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A local and global geography enquiry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19088" y="1424783"/>
            <a:ext cx="1493954" cy="35394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5C78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AUTUMN 2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" y="292608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40080" y="2926080"/>
            <a:ext cx="64008" cy="123444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41247" y="3204971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Vikings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7" y="3474720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Battle tactics and their impact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7532" y="2933294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C69D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SPRING 1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17920" y="292608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217920" y="2926080"/>
            <a:ext cx="64008" cy="123444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19088" y="3191255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Madagascar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19088" y="3474720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What makes Madagascar so diverse?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19088" y="2962655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C69D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SPRING 2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40080" y="443484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40080" y="4434840"/>
            <a:ext cx="64008" cy="123444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841247" y="4704152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The Tudors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1247" y="4983479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Why were the Tudors so important to Britain?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41248" y="4472159"/>
            <a:ext cx="1422981" cy="35394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5C78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SUMMER 1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217920" y="4434840"/>
            <a:ext cx="516636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6217920" y="4434840"/>
            <a:ext cx="64008" cy="123444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419088" y="4704152"/>
            <a:ext cx="4818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Rivers &amp; the water cycle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19088" y="4983479"/>
            <a:ext cx="478231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What is a river’s journey from source to mouth?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19087" y="4459659"/>
            <a:ext cx="1618923" cy="35394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900" b="1">
                <a:solidFill>
                  <a:srgbClr val="5C784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SUMMER 2</a:t>
            </a:r>
          </a:p>
        </p:txBody>
      </p:sp>
      <p:sp>
        <p:nvSpPr>
          <p:cNvPr id="34" name="Rectangle 33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High expectations </a:t>
            </a:r>
            <a:r>
              <a:rPr lang="en-US" sz="3200" dirty="0">
                <a:latin typeface="Aptos"/>
              </a:rPr>
              <a:t>-</a:t>
            </a:r>
            <a:r>
              <a:rPr sz="3200" dirty="0">
                <a:latin typeface="Aptos"/>
              </a:rPr>
              <a:t> and lots of fun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Calm, safe classrooms help children learn and thrive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417320"/>
            <a:ext cx="5257800" cy="19202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85800" y="1417320"/>
            <a:ext cx="64008" cy="192024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6968" y="1563624"/>
            <a:ext cx="4910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Our expectations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6968" y="1965960"/>
            <a:ext cx="4873752" cy="12618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We expect children to be respectful, ready to learn, responsible and kind. Good behaviour protects learning time and helps everyone feel safe and supported.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3796" y="3771900"/>
            <a:ext cx="64008" cy="192024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02313E6-2F5B-2066-A523-67F2EB1EE0CE}"/>
              </a:ext>
            </a:extLst>
          </p:cNvPr>
          <p:cNvGrpSpPr/>
          <p:nvPr/>
        </p:nvGrpSpPr>
        <p:grpSpPr>
          <a:xfrm>
            <a:off x="749808" y="3749258"/>
            <a:ext cx="5257800" cy="1920240"/>
            <a:chOff x="6217920" y="1417320"/>
            <a:chExt cx="5257800" cy="1920240"/>
          </a:xfrm>
        </p:grpSpPr>
        <p:sp>
          <p:nvSpPr>
            <p:cNvPr id="8" name="Rounded Rectangle 7"/>
            <p:cNvSpPr/>
            <p:nvPr/>
          </p:nvSpPr>
          <p:spPr>
            <a:xfrm>
              <a:off x="6217920" y="1417320"/>
              <a:ext cx="5257800" cy="1920240"/>
            </a:xfrm>
            <a:prstGeom prst="roundRect">
              <a:avLst/>
            </a:prstGeom>
            <a:solidFill>
              <a:srgbClr val="FFFFFF"/>
            </a:solidFill>
            <a:ln w="12700">
              <a:solidFill>
                <a:srgbClr val="E1E6DA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/>
              <a:r>
                <a:rPr lang="en-US" dirty="0"/>
                <a:t>\</a:t>
              </a:r>
              <a:endParaRPr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419088" y="1563624"/>
              <a:ext cx="4910328" cy="320040"/>
            </a:xfrm>
            <a:prstGeom prst="rect">
              <a:avLst/>
            </a:prstGeom>
            <a:noFill/>
          </p:spPr>
          <p:txBody>
            <a:bodyPr wrap="square" anchor="t">
              <a:spAutoFit/>
            </a:bodyPr>
            <a:lstStyle/>
            <a:p>
              <a:pPr algn="l">
                <a:spcAft>
                  <a:spcPts val="500"/>
                </a:spcAft>
                <a:defRPr sz="1800" b="1">
                  <a:solidFill>
                    <a:srgbClr val="1E303A"/>
                  </a:solidFill>
                  <a:latin typeface="Aptos Display"/>
                </a:defRPr>
              </a:pPr>
              <a:r>
                <a:rPr sz="1700" dirty="0">
                  <a:latin typeface="Aptos"/>
                </a:rPr>
                <a:t>Our classroom culture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19088" y="1965960"/>
              <a:ext cx="4873752" cy="877163"/>
            </a:xfrm>
            <a:prstGeom prst="rect">
              <a:avLst/>
            </a:prstGeom>
            <a:noFill/>
          </p:spPr>
          <p:txBody>
            <a:bodyPr wrap="square" anchor="t">
              <a:spAutoFit/>
            </a:bodyPr>
            <a:lstStyle/>
            <a:p>
              <a:pPr algn="l">
                <a:spcAft>
                  <a:spcPts val="500"/>
                </a:spcAft>
                <a:defRPr sz="1400" b="0">
                  <a:solidFill>
                    <a:srgbClr val="303739"/>
                  </a:solidFill>
                  <a:latin typeface="Aptos"/>
                </a:defRPr>
              </a:pPr>
              <a:r>
                <a:rPr sz="1700" dirty="0">
                  <a:latin typeface="Aptos"/>
                </a:rPr>
                <a:t>We work hard, challenge ourselves and celebrate effort </a:t>
              </a:r>
              <a:r>
                <a:rPr lang="en-US" sz="1700" dirty="0">
                  <a:latin typeface="Aptos"/>
                </a:rPr>
                <a:t>-</a:t>
              </a:r>
              <a:r>
                <a:rPr sz="1700" dirty="0">
                  <a:latin typeface="Aptos"/>
                </a:rPr>
                <a:t> but we also laugh, create and enjoy learning together.</a:t>
              </a:r>
            </a:p>
          </p:txBody>
        </p:sp>
      </p:grpSp>
      <p:pic>
        <p:nvPicPr>
          <p:cNvPr id="12" name="Picture 11" descr="image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2" y="1053591"/>
            <a:ext cx="5775086" cy="515315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Helping children regulate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We use the Zones of Regulation to help children recognise and manage emotions</a:t>
            </a:r>
          </a:p>
        </p:txBody>
      </p:sp>
      <p:pic>
        <p:nvPicPr>
          <p:cNvPr id="4" name="Picture 3" descr="image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" y="1417320"/>
            <a:ext cx="6629400" cy="4555969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927848" y="1582129"/>
            <a:ext cx="3520440" cy="210311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833250" y="1664643"/>
            <a:ext cx="64008" cy="186494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927848" y="1736301"/>
            <a:ext cx="3415284" cy="35394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What we want children to learn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7848" y="2155589"/>
            <a:ext cx="313639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To </a:t>
            </a:r>
            <a:r>
              <a:rPr sz="1700" dirty="0" err="1">
                <a:latin typeface="Aptos"/>
              </a:rPr>
              <a:t>recognise</a:t>
            </a:r>
            <a:r>
              <a:rPr sz="1700" dirty="0">
                <a:latin typeface="Aptos"/>
              </a:rPr>
              <a:t> how they feel, choose strategies and get ready to learn.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86700" y="3785616"/>
            <a:ext cx="3520440" cy="21031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822692" y="3881845"/>
            <a:ext cx="64008" cy="186494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964424" y="3922319"/>
            <a:ext cx="317296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How families can help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1000" y="4237787"/>
            <a:ext cx="3136392" cy="120289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Use the same language at home: “Which zone are you in?” and “What might help?”</a:t>
            </a:r>
            <a:endParaRPr lang="en-US" sz="1700" dirty="0">
              <a:latin typeface="Aptos"/>
            </a:endParaRPr>
          </a:p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endParaRPr sz="1700" dirty="0">
              <a:latin typeface="Apto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Reading in Willow Class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Building fluency, stamina, vocabulary and understanding</a:t>
            </a:r>
          </a:p>
        </p:txBody>
      </p:sp>
      <p:pic>
        <p:nvPicPr>
          <p:cNvPr id="4" name="Picture 3" descr="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508760"/>
            <a:ext cx="2148840" cy="121193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063240" y="1650383"/>
            <a:ext cx="3977639" cy="185645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 flipH="1">
            <a:off x="3008375" y="1578429"/>
            <a:ext cx="64008" cy="201168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264408" y="1676035"/>
            <a:ext cx="363016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Accelerated Reader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4408" y="1965960"/>
            <a:ext cx="3593591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Books are matched to each child’s reading level. Children quiz when they finish and can change books when ready.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63239" y="3804122"/>
            <a:ext cx="3977639" cy="168140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3008375" y="3887180"/>
            <a:ext cx="64007" cy="1607492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264408" y="3997452"/>
            <a:ext cx="363016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Our focus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82696" y="4416770"/>
            <a:ext cx="3593591" cy="87716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Confident, fluent reading </a:t>
            </a:r>
            <a:r>
              <a:rPr lang="en-US" sz="1700" dirty="0">
                <a:latin typeface="Aptos"/>
              </a:rPr>
              <a:t>-</a:t>
            </a:r>
            <a:r>
              <a:rPr sz="1700" dirty="0">
                <a:latin typeface="Aptos"/>
              </a:rPr>
              <a:t> with a strong understanding of what has been read.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60920" y="1417320"/>
            <a:ext cx="3794760" cy="2880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379208" y="1578428"/>
            <a:ext cx="45720" cy="2719251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562088" y="1563624"/>
            <a:ext cx="34472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At home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62088" y="1965960"/>
            <a:ext cx="3410712" cy="222199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• Read at least 5 times each week</a:t>
            </a:r>
            <a:br/>
            <a:r>
              <a:rPr sz="1700">
                <a:latin typeface="Aptos"/>
              </a:rPr>
              <a:t>• Aim for a daily habit where possible</a:t>
            </a:r>
            <a:br/>
            <a:r>
              <a:rPr sz="1700">
                <a:latin typeface="Aptos"/>
              </a:rPr>
              <a:t>• Talk about the book, not just the number of pages</a:t>
            </a:r>
            <a:br/>
            <a:r>
              <a:rPr sz="1700">
                <a:latin typeface="Aptos"/>
              </a:rPr>
              <a:t>• Encourage children to choose books they enjoy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85800"/>
            <a:ext cx="4114800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1">
                <a:solidFill>
                  <a:srgbClr val="5C784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READING AT HOME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1143000"/>
            <a:ext cx="804672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31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10–15 minutes can make a real difference.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057400"/>
            <a:ext cx="7955279" cy="61555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Regular reading supports vocabulary, confidence and attainment </a:t>
            </a:r>
            <a:r>
              <a:rPr lang="en-US" sz="1700" dirty="0">
                <a:latin typeface="Aptos"/>
              </a:rPr>
              <a:t>-</a:t>
            </a:r>
            <a:r>
              <a:rPr sz="1700" dirty="0">
                <a:latin typeface="Aptos"/>
              </a:rPr>
              <a:t> and strong reading skills open doors far beyond primary school.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3474720"/>
            <a:ext cx="2514600" cy="16733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3474720"/>
            <a:ext cx="45719" cy="1490472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6968" y="3621024"/>
            <a:ext cx="21671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READ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968" y="4023359"/>
            <a:ext cx="213055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A story, comic, magazine or non-fiction book.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29000" y="3474720"/>
            <a:ext cx="2514600" cy="16733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3429000" y="3474720"/>
            <a:ext cx="54864" cy="1490472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630168" y="3621024"/>
            <a:ext cx="21671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TALK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30168" y="4023359"/>
            <a:ext cx="213055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Ask “What do you think?” “Why?” “What might happen next?”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474720"/>
            <a:ext cx="2514600" cy="16733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172200" y="3474720"/>
            <a:ext cx="54864" cy="1490472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373368" y="3621024"/>
            <a:ext cx="21671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ENJOY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73368" y="4023359"/>
            <a:ext cx="213055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1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Let children see adults enjoying reading too.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7240" y="5303520"/>
            <a:ext cx="7955279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2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Read  •  Talk  •  Enjoy  •  Repeat</a:t>
            </a:r>
          </a:p>
        </p:txBody>
      </p:sp>
      <p:pic>
        <p:nvPicPr>
          <p:cNvPr id="18" name="Picture 17" descr="image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1160" y="3703320"/>
            <a:ext cx="2103120" cy="179291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Spelling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Short, regular practice rather than long sessions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54880" y="1417320"/>
            <a:ext cx="2971800" cy="1837944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754880" y="1417319"/>
            <a:ext cx="54864" cy="1682495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95604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In school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56048" y="1965960"/>
            <a:ext cx="2587752" cy="113877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lang="en-US" sz="1700" dirty="0">
                <a:latin typeface="Aptos"/>
              </a:rPr>
              <a:t>Regular</a:t>
            </a:r>
            <a:r>
              <a:rPr sz="1700" dirty="0">
                <a:latin typeface="Aptos"/>
              </a:rPr>
              <a:t> ‘bite-sized’ activities using spelling patterns and Year 4 curriculum words.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01000" y="1417320"/>
            <a:ext cx="2971800" cy="31800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001000" y="1417320"/>
            <a:ext cx="54864" cy="3059584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20216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At home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168" y="1965960"/>
            <a:ext cx="2587752" cy="251094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Weekly focus words and patterns will be shared. Children can use their Ed Shed log-ins.</a:t>
            </a:r>
            <a:endParaRPr lang="en-US" sz="1700" dirty="0">
              <a:latin typeface="Aptos"/>
            </a:endParaRPr>
          </a:p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lang="en-GB" sz="1700" dirty="0">
                <a:latin typeface="Aptos"/>
              </a:rPr>
              <a:t>Home sheet will come to be completed by the following week. A Homework Club will run on Mondays at 12pm.</a:t>
            </a:r>
            <a:endParaRPr sz="1700" dirty="0">
              <a:latin typeface="Apto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754880" y="4972304"/>
            <a:ext cx="6217920" cy="1280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764024" y="4972304"/>
            <a:ext cx="64008" cy="128016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828032" y="5042380"/>
            <a:ext cx="58704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The aim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46320" y="5362420"/>
            <a:ext cx="5833872" cy="6217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Regular revisiting so children remember spellings securely and can use them accurately in their writing.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10</a:t>
            </a:r>
          </a:p>
        </p:txBody>
      </p:sp>
      <p:pic>
        <p:nvPicPr>
          <p:cNvPr id="20" name="Picture 19" descr="EdShed logo">
            <a:extLst>
              <a:ext uri="{FF2B5EF4-FFF2-40B4-BE49-F238E27FC236}">
                <a16:creationId xmlns:a16="http://schemas.microsoft.com/office/drawing/2014/main" id="{93819189-05C4-82D1-6972-204600ECB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" y="1344104"/>
            <a:ext cx="4257675" cy="14001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Assessment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A picture of progress — not a single test</a:t>
            </a:r>
          </a:p>
        </p:txBody>
      </p:sp>
      <p:pic>
        <p:nvPicPr>
          <p:cNvPr id="4" name="Picture 3" descr="image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8642" y="2193544"/>
            <a:ext cx="3452275" cy="275031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85800" y="1417320"/>
            <a:ext cx="3337560" cy="189402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1417320"/>
            <a:ext cx="45719" cy="181356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6968" y="1563624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Everyday assessment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968" y="1965960"/>
            <a:ext cx="2953512" cy="8046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Questioning, discussion, marking, observation and feedback happen throughout lessons.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297680" y="1417320"/>
            <a:ext cx="3337560" cy="189402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297680" y="1417319"/>
            <a:ext cx="45719" cy="1813559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498848" y="1563624"/>
            <a:ext cx="29900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Formal checks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8848" y="1965960"/>
            <a:ext cx="2953512" cy="8046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Where appropriate, children complete tests or assessments to help us identify what they know and what they need next.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6339" y="3917333"/>
            <a:ext cx="694944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85800" y="3890859"/>
            <a:ext cx="64008" cy="141732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3673" y="4186209"/>
            <a:ext cx="660196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What we use assessment for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1961" y="4670841"/>
            <a:ext cx="656539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To celebrate progress, identify gaps, adapt teaching and make sure children receive the support or challenge they need.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Times tables &amp; the Year 4 check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Fluent recall makes later mathematics much easier</a:t>
            </a:r>
          </a:p>
        </p:txBody>
      </p:sp>
      <p:pic>
        <p:nvPicPr>
          <p:cNvPr id="4" name="Picture 3" descr="image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417320"/>
            <a:ext cx="3566160" cy="241632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4526280" y="1417320"/>
            <a:ext cx="2971800" cy="18059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526280" y="1417319"/>
            <a:ext cx="54864" cy="1735183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72744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The check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7448" y="1965960"/>
            <a:ext cx="2587752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25 questions on-screen, with 6 seconds per question. It takes around 5 minutes.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18120" y="1417320"/>
            <a:ext cx="2971800" cy="18059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818120" y="1417319"/>
            <a:ext cx="45719" cy="1805939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01928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When?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9288" y="1965960"/>
            <a:ext cx="2587752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The 2027 check window is 7–18 June 2027.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535424" y="4043913"/>
            <a:ext cx="626364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512564" y="4024493"/>
            <a:ext cx="64008" cy="132588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09160" y="4229100"/>
            <a:ext cx="591616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What you can do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7448" y="4574265"/>
            <a:ext cx="587959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Short, frequent practice of multiplication and division facts up to 12 × 12. We will </a:t>
            </a:r>
            <a:r>
              <a:rPr sz="1700" dirty="0" err="1">
                <a:latin typeface="Aptos"/>
              </a:rPr>
              <a:t>practise</a:t>
            </a:r>
            <a:r>
              <a:rPr sz="1700" dirty="0">
                <a:latin typeface="Aptos"/>
              </a:rPr>
              <a:t> as part of normal learning.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Homework: purposeful, manageable and creative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417320"/>
            <a:ext cx="77724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2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We want children to have time outside school to play, explore, relax and be with family.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423160"/>
            <a:ext cx="20116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5C784A"/>
                </a:solidFill>
                <a:latin typeface="Aptos Display"/>
              </a:defRPr>
            </a:pPr>
            <a:r>
              <a:rPr sz="1700">
                <a:latin typeface="Aptos"/>
              </a:rPr>
              <a:t>Our approach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2788920"/>
            <a:ext cx="70408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60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• Regular reading, times tables / number facts and spelling practice.</a:t>
            </a:r>
          </a:p>
          <a:p>
            <a:pPr>
              <a:spcAft>
                <a:spcPts val="500"/>
              </a:spcAft>
              <a:defRPr sz="160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• A termly or half-termly topic project, where children can follow their own interests.</a:t>
            </a:r>
          </a:p>
          <a:p>
            <a:pPr>
              <a:spcAft>
                <a:spcPts val="500"/>
              </a:spcAft>
              <a:defRPr sz="160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• Learning can happen naturally through cooking, experiments, outdoor play, hobbies and conversations.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0" y="1828800"/>
            <a:ext cx="2926080" cy="2560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229600" y="1828800"/>
            <a:ext cx="64008" cy="256032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430768" y="2167128"/>
            <a:ext cx="2578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A good balance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30768" y="2670048"/>
            <a:ext cx="2542032" cy="1901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Home learning should support school learning without taking over family time.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780" y="315468"/>
            <a:ext cx="108813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lang="en-US" sz="3200" dirty="0">
                <a:latin typeface="Aptos"/>
              </a:rPr>
              <a:t>Homework t</a:t>
            </a:r>
            <a:r>
              <a:rPr sz="3200" dirty="0">
                <a:latin typeface="Aptos"/>
              </a:rPr>
              <a:t>his half-term: Anglo-Saxons, Picts &amp; Scots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5780" y="706374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 dirty="0">
                <a:latin typeface="Aptos"/>
              </a:rPr>
              <a:t>Choose one project and make it your own</a:t>
            </a:r>
          </a:p>
        </p:txBody>
      </p:sp>
      <p:pic>
        <p:nvPicPr>
          <p:cNvPr id="4" name="Picture 3" descr="image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141183"/>
            <a:ext cx="3703320" cy="5401349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4800600" y="1417320"/>
            <a:ext cx="2880360" cy="185623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800600" y="1417319"/>
            <a:ext cx="45719" cy="1700349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001768" y="1563624"/>
            <a:ext cx="2532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Open-ended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01768" y="1965960"/>
            <a:ext cx="2496312" cy="7132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Children can choose a project that matches their interests and strengths.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01000" y="1417320"/>
            <a:ext cx="2880360" cy="185623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001000" y="1417319"/>
            <a:ext cx="45719" cy="1770017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202168" y="1563624"/>
            <a:ext cx="25328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Creative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168" y="1965960"/>
            <a:ext cx="2496312" cy="113877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Model, artwork, research, presentation, writing </a:t>
            </a:r>
            <a:r>
              <a:rPr lang="en-US" sz="1700" dirty="0">
                <a:latin typeface="Aptos"/>
              </a:rPr>
              <a:t>-</a:t>
            </a:r>
            <a:r>
              <a:rPr sz="1700" dirty="0">
                <a:latin typeface="Aptos"/>
              </a:rPr>
              <a:t> the choice is theirs.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800600" y="3950208"/>
            <a:ext cx="608076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4778829" y="3941064"/>
            <a:ext cx="64008" cy="141732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001768" y="4160520"/>
            <a:ext cx="573328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Celebration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92624" y="4546854"/>
            <a:ext cx="569671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Projects are brought in before the end of the half-term and showcased in class.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Growing independence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Year 4 is about becoming increasingly responsible and confident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1417320"/>
            <a:ext cx="5212080" cy="187451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85800" y="1417320"/>
            <a:ext cx="64008" cy="1874519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6968" y="156362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Class jobs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6968" y="1965960"/>
            <a:ext cx="4828032" cy="13388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Children apply for roles and usually keep them for a term. Jobs build responsibility and prepare children for middle school and beyond.</a:t>
            </a:r>
            <a:br>
              <a:rPr dirty="0"/>
            </a:br>
            <a:br>
              <a:rPr dirty="0"/>
            </a:br>
            <a:endParaRPr sz="1700" dirty="0">
              <a:latin typeface="Aptos"/>
            </a:endParaRPr>
          </a:p>
        </p:txBody>
      </p:sp>
      <p:pic>
        <p:nvPicPr>
          <p:cNvPr id="8" name="Picture 7" descr="image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1629323"/>
            <a:ext cx="4214949" cy="3325031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85800" y="3657600"/>
            <a:ext cx="521208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5800" y="3657600"/>
            <a:ext cx="64008" cy="141732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86968" y="380390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Interest Board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968" y="4206240"/>
            <a:ext cx="4828032" cy="87716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Each week, one child shares a hobby or interest with the class. There is no set formula </a:t>
            </a:r>
            <a:r>
              <a:rPr lang="en-US" sz="1700" dirty="0">
                <a:latin typeface="Aptos"/>
              </a:rPr>
              <a:t>-</a:t>
            </a:r>
            <a:r>
              <a:rPr sz="1700" dirty="0">
                <a:latin typeface="Aptos"/>
              </a:rPr>
              <a:t> children choose how to present it.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PE &amp; physical activity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This term: Wednesday and Thursday afternoons</a:t>
            </a:r>
          </a:p>
        </p:txBody>
      </p:sp>
      <p:pic>
        <p:nvPicPr>
          <p:cNvPr id="4" name="Picture 3" descr="image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8690" y="3970528"/>
            <a:ext cx="4445116" cy="231546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85800" y="1417320"/>
            <a:ext cx="320040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1417320"/>
            <a:ext cx="64008" cy="132588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49809" y="1572768"/>
            <a:ext cx="28529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Kit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809" y="1965960"/>
            <a:ext cx="3136391" cy="61555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Please have indoor and outdoor </a:t>
            </a:r>
            <a:r>
              <a:rPr lang="en-US" sz="1700" dirty="0">
                <a:latin typeface="Aptos"/>
              </a:rPr>
              <a:t>kit plus </a:t>
            </a:r>
            <a:r>
              <a:rPr sz="1700" dirty="0">
                <a:latin typeface="Aptos"/>
              </a:rPr>
              <a:t>pumps/trainers.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60520" y="1417320"/>
            <a:ext cx="4217126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160520" y="1417320"/>
            <a:ext cx="64008" cy="132588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61688" y="1563624"/>
            <a:ext cx="28529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Ready to learn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61687" y="1965960"/>
            <a:ext cx="4290279" cy="61555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Long hair tied back; no </a:t>
            </a:r>
            <a:r>
              <a:rPr sz="1700" dirty="0" err="1">
                <a:latin typeface="Aptos"/>
              </a:rPr>
              <a:t>jewellery</a:t>
            </a:r>
            <a:r>
              <a:rPr sz="1700" dirty="0">
                <a:latin typeface="Aptos"/>
              </a:rPr>
              <a:t> or hairbands. Earrings covered or removed.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063240"/>
            <a:ext cx="66751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85800" y="3063240"/>
            <a:ext cx="64008" cy="141732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86968" y="3209544"/>
            <a:ext cx="632764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Keeping active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6968" y="3611880"/>
            <a:ext cx="629107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We will aim to do the Daily Mile as often as possible. Please keep trainers in school every day.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Learning Outside the Classroom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LOTC with Mrs Hadley and Miss Taylor — normally on Mondays</a:t>
            </a:r>
          </a:p>
        </p:txBody>
      </p:sp>
      <p:pic>
        <p:nvPicPr>
          <p:cNvPr id="4" name="Picture 3" descr="image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760" y="2736130"/>
            <a:ext cx="3840480" cy="1703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85800" y="1417320"/>
            <a:ext cx="2971800" cy="234391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1417320"/>
            <a:ext cx="45719" cy="2153194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696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Come prepared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968" y="1965960"/>
            <a:ext cx="258775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Outdoor clothes: long sleeves and long trousers, with extra layers, waterproofs, hat, gloves and wellies as needed.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886200" y="1417320"/>
            <a:ext cx="2971800" cy="234391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3886200" y="1417320"/>
            <a:ext cx="45719" cy="2153194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087368" y="1563624"/>
            <a:ext cx="26243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6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Kit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87368" y="1965960"/>
            <a:ext cx="2587752" cy="75895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Label everything. Children put kit in outdoor lockers before school and take it home afterwards.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94944" y="4386507"/>
            <a:ext cx="617220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08660" y="4386507"/>
            <a:ext cx="64008" cy="132588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8680" y="4457482"/>
            <a:ext cx="58247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Expect mud!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6968" y="4788843"/>
            <a:ext cx="5788152" cy="6675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0">
                <a:solidFill>
                  <a:srgbClr val="303739"/>
                </a:solidFill>
                <a:latin typeface="Aptos"/>
              </a:defRPr>
            </a:pPr>
            <a:r>
              <a:rPr sz="1700" dirty="0">
                <a:latin typeface="Aptos"/>
              </a:rPr>
              <a:t>A spare set of clothes is a good idea. Children may sometimes be asked to source a simple item independently for an activity.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Looking ahead: Bell Heath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Our Year 4 residential</a:t>
            </a:r>
          </a:p>
        </p:txBody>
      </p:sp>
      <p:pic>
        <p:nvPicPr>
          <p:cNvPr id="4" name="Picture 3" descr="image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371600"/>
            <a:ext cx="4892040" cy="3664308"/>
          </a:xfrm>
          <a:prstGeom prst="rect">
            <a:avLst/>
          </a:prstGeom>
        </p:spPr>
      </p:pic>
      <p:pic>
        <p:nvPicPr>
          <p:cNvPr id="5" name="Picture 4" descr="image1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560" y="1371600"/>
            <a:ext cx="4892040" cy="36690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26823" y="5080363"/>
            <a:ext cx="50292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2500" b="1">
                <a:solidFill>
                  <a:srgbClr val="1E303A"/>
                </a:solidFill>
                <a:latin typeface="Aptos Display"/>
              </a:defRPr>
            </a:pPr>
            <a:r>
              <a:rPr sz="1700" dirty="0">
                <a:latin typeface="Aptos"/>
              </a:rPr>
              <a:t>10–12 March 2027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0" y="5349240"/>
            <a:ext cx="850392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spcAft>
                <a:spcPts val="500"/>
              </a:spcAft>
              <a:defRPr sz="15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2 nights  •  3 days  •  lots of opportunities to build confidence and independence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A few important reminders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1417320"/>
            <a:ext cx="5212080" cy="1508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85800" y="1417320"/>
            <a:ext cx="64008" cy="150876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86968" y="156362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If your child is late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968" y="1965960"/>
            <a:ext cx="4828032" cy="8503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Please bring them to the office to be signed in.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417320"/>
            <a:ext cx="5212080" cy="1508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172200" y="1417320"/>
            <a:ext cx="64008" cy="150876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373368" y="156362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Collection arrangements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3368" y="1965960"/>
            <a:ext cx="4828032" cy="8503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If someone different is collecting your child, staff must be informed before we release them.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246120"/>
            <a:ext cx="5212080" cy="1508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5800" y="3246120"/>
            <a:ext cx="64008" cy="150876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86968" y="339242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Keep everything labelled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6968" y="3794759"/>
            <a:ext cx="4828032" cy="8503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PE kit, LOTC kit, trainers and other belongings should be clearly named.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172200" y="3246120"/>
            <a:ext cx="5212080" cy="1508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172200" y="3246120"/>
            <a:ext cx="64008" cy="150876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373368" y="3392424"/>
            <a:ext cx="4864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Changes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73368" y="3794759"/>
            <a:ext cx="4828032" cy="85039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4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If an LOTC day changes, we will let you know beforehand.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E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84048"/>
            <a:ext cx="1088136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2900" b="1">
                <a:solidFill>
                  <a:srgbClr val="1E303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Keeping up to 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8755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  <a:defRPr sz="13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We want communication between home and school to be easy and positive</a:t>
            </a:r>
          </a:p>
        </p:txBody>
      </p:sp>
      <p:pic>
        <p:nvPicPr>
          <p:cNvPr id="4" name="Picture 3" descr="image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1406907"/>
            <a:ext cx="834482" cy="79679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240280" y="1325880"/>
            <a:ext cx="4069080" cy="987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2240280" y="1325880"/>
            <a:ext cx="64008" cy="987552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441448" y="1472184"/>
            <a:ext cx="3721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Instagram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41448" y="1874519"/>
            <a:ext cx="3685032" cy="3291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School updates and highlights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12280" y="1325880"/>
            <a:ext cx="4069080" cy="987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812280" y="1325880"/>
            <a:ext cx="64008" cy="987552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013448" y="1472184"/>
            <a:ext cx="3721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Newsletter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13448" y="1874519"/>
            <a:ext cx="3685032" cy="3291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Whole-school information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240280" y="2560320"/>
            <a:ext cx="4069080" cy="987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2240280" y="2560320"/>
            <a:ext cx="64008" cy="987552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441448" y="2706624"/>
            <a:ext cx="3721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Website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41448" y="3108960"/>
            <a:ext cx="3685032" cy="3291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Curriculum → Classes → Willow Class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12280" y="2560320"/>
            <a:ext cx="4069080" cy="987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812280" y="2560320"/>
            <a:ext cx="64008" cy="987552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013448" y="2706624"/>
            <a:ext cx="3721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Google Classroom / Emails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3448" y="3108960"/>
            <a:ext cx="3685032" cy="3291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Learning and direct communication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240280" y="3794760"/>
            <a:ext cx="4069080" cy="98755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2240280" y="3794760"/>
            <a:ext cx="64008" cy="987552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441448" y="3941064"/>
            <a:ext cx="372160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Texts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41448" y="4343400"/>
            <a:ext cx="3685032" cy="3291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Important school messages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86000" y="5257800"/>
            <a:ext cx="713232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Please ask if you are unsure where to find something.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822960"/>
            <a:ext cx="4114800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300" b="1">
                <a:solidFill>
                  <a:srgbClr val="5C784A"/>
                </a:solidFill>
                <a:latin typeface="Aptos Display"/>
              </a:defRPr>
            </a:pPr>
            <a:r>
              <a:rPr sz="3200" dirty="0">
                <a:latin typeface="Aptos"/>
              </a:rPr>
              <a:t>WE ARE A TEAM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1325880"/>
            <a:ext cx="9326880" cy="7772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31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School + home = the best support for your child.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423160"/>
            <a:ext cx="8046720" cy="10972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0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We pride ourselves on being approachable. If you have a question, concern or worry, please talk to us early so we can work together.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3886200"/>
            <a:ext cx="320040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3886200"/>
            <a:ext cx="64008" cy="1234440"/>
          </a:xfrm>
          <a:prstGeom prst="rect">
            <a:avLst/>
          </a:prstGeom>
          <a:solidFill>
            <a:srgbClr val="5C78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6968" y="4032504"/>
            <a:ext cx="28529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Ask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968" y="4434840"/>
            <a:ext cx="281635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No question is too small.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60520" y="3886200"/>
            <a:ext cx="320040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160520" y="3886200"/>
            <a:ext cx="64008" cy="1234440"/>
          </a:xfrm>
          <a:prstGeom prst="rect">
            <a:avLst/>
          </a:prstGeom>
          <a:solidFill>
            <a:srgbClr val="C6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61688" y="4032504"/>
            <a:ext cx="28529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Share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61688" y="4434840"/>
            <a:ext cx="281635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Tell us what helps your child.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635240" y="3886200"/>
            <a:ext cx="3200400" cy="12344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E1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635240" y="3886200"/>
            <a:ext cx="64008" cy="1234440"/>
          </a:xfrm>
          <a:prstGeom prst="rect">
            <a:avLst/>
          </a:prstGeom>
          <a:solidFill>
            <a:srgbClr val="1E30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36408" y="4032504"/>
            <a:ext cx="2852928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700" b="1">
                <a:solidFill>
                  <a:srgbClr val="1E303A"/>
                </a:solidFill>
                <a:latin typeface="Aptos Display"/>
              </a:defRPr>
            </a:pPr>
            <a:r>
              <a:rPr sz="1700">
                <a:latin typeface="Aptos"/>
              </a:rPr>
              <a:t>Work together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36408" y="4434840"/>
            <a:ext cx="2816352" cy="57607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200" b="0">
                <a:solidFill>
                  <a:srgbClr val="303739"/>
                </a:solidFill>
                <a:latin typeface="Aptos"/>
              </a:defRPr>
            </a:pPr>
            <a:r>
              <a:rPr sz="1700">
                <a:latin typeface="Aptos"/>
              </a:rPr>
              <a:t>We all want the same thing: happy, successful children.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1.png">
            <a:extLst>
              <a:ext uri="{FF2B5EF4-FFF2-40B4-BE49-F238E27FC236}">
                <a16:creationId xmlns:a16="http://schemas.microsoft.com/office/drawing/2014/main" id="{1C4E3329-B33E-42DB-E47B-22F5336C4B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834" y="937260"/>
            <a:ext cx="4618025" cy="49834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5800" y="828979"/>
            <a:ext cx="5029200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500" b="1">
                <a:solidFill>
                  <a:srgbClr val="DAE4C4"/>
                </a:solidFill>
                <a:latin typeface="Aptos Display"/>
              </a:defRPr>
            </a:pPr>
            <a:r>
              <a:rPr sz="4400" dirty="0">
                <a:latin typeface="Aptos"/>
              </a:rPr>
              <a:t>THANK YOU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2056056"/>
            <a:ext cx="7772400" cy="83099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4200" b="1">
                <a:solidFill>
                  <a:srgbClr val="FFFFFF"/>
                </a:solidFill>
                <a:latin typeface="Aptos Display"/>
              </a:defRPr>
            </a:pPr>
            <a:r>
              <a:rPr sz="4800" dirty="0">
                <a:latin typeface="Aptos"/>
              </a:rPr>
              <a:t>Any questions?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76360" y="5723708"/>
            <a:ext cx="5943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2200" b="1">
                <a:solidFill>
                  <a:srgbClr val="FFFFFF"/>
                </a:solidFill>
                <a:latin typeface="Aptos Display"/>
              </a:defRPr>
            </a:pPr>
            <a:r>
              <a:rPr sz="1700" dirty="0" err="1">
                <a:latin typeface="Aptos"/>
              </a:rPr>
              <a:t>Mrs</a:t>
            </a:r>
            <a:r>
              <a:rPr sz="1700" dirty="0">
                <a:latin typeface="Aptos"/>
              </a:rPr>
              <a:t> Hadley &amp; Miss Taylor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155305"/>
            <a:ext cx="7772400" cy="107721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spcAft>
                <a:spcPts val="500"/>
              </a:spcAft>
              <a:defRPr sz="1800" b="0">
                <a:solidFill>
                  <a:srgbClr val="E7ECE3"/>
                </a:solidFill>
                <a:latin typeface="Aptos"/>
              </a:defRPr>
            </a:pPr>
            <a:r>
              <a:rPr sz="3200" dirty="0">
                <a:latin typeface="Aptos"/>
              </a:rPr>
              <a:t>We are looking forward to a fantastic year in Willow Class.</a:t>
            </a:r>
          </a:p>
        </p:txBody>
      </p:sp>
      <p:pic>
        <p:nvPicPr>
          <p:cNvPr id="6" name="Picture 5" descr="image1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8240" y="3657600"/>
            <a:ext cx="2377440" cy="184251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656832"/>
            <a:ext cx="12191695" cy="18288"/>
          </a:xfrm>
          <a:prstGeom prst="rect">
            <a:avLst/>
          </a:prstGeom>
          <a:solidFill>
            <a:srgbClr val="DAE4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1155680" y="6665976"/>
            <a:ext cx="50292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  <a:defRPr sz="800">
                <a:solidFill>
                  <a:srgbClr val="646D69"/>
                </a:solidFill>
                <a:latin typeface="Aptos"/>
              </a:defRPr>
            </a:pPr>
            <a:r>
              <a:rPr sz="1700">
                <a:latin typeface="Aptos"/>
              </a:rPr>
              <a:t>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1438</Words>
  <Application>Microsoft Office PowerPoint</Application>
  <PresentationFormat>Widescreen</PresentationFormat>
  <Paragraphs>225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Willow Class Parent Information Evening 2026–27 — Screen Ready</dc:title>
  <dc:subject>Year 4 Parent Curriculum Information Evening</dc:subject>
  <dc:creator>Mrs Hadley and Miss Taylor</dc:creator>
  <cp:keywords/>
  <dc:description>generated using python-pptx</dc:description>
  <cp:lastModifiedBy>Sarah Hadley</cp:lastModifiedBy>
  <cp:revision>2</cp:revision>
  <dcterms:created xsi:type="dcterms:W3CDTF">2013-01-27T09:14:16Z</dcterms:created>
  <dcterms:modified xsi:type="dcterms:W3CDTF">2026-09-07T20:34:46Z</dcterms:modified>
  <cp:category/>
</cp:coreProperties>
</file>