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3" r:id="rId1"/>
  </p:sldMasterIdLst>
  <p:notesMasterIdLst>
    <p:notesMasterId r:id="rId23"/>
  </p:notesMasterIdLst>
  <p:sldIdLst>
    <p:sldId id="256" r:id="rId2"/>
    <p:sldId id="257" r:id="rId3"/>
    <p:sldId id="258" r:id="rId4"/>
    <p:sldId id="263" r:id="rId5"/>
    <p:sldId id="259" r:id="rId6"/>
    <p:sldId id="260" r:id="rId7"/>
    <p:sldId id="261" r:id="rId8"/>
    <p:sldId id="264" r:id="rId9"/>
    <p:sldId id="265" r:id="rId10"/>
    <p:sldId id="266" r:id="rId11"/>
    <p:sldId id="267" r:id="rId12"/>
    <p:sldId id="270" r:id="rId13"/>
    <p:sldId id="271" r:id="rId14"/>
    <p:sldId id="272" r:id="rId15"/>
    <p:sldId id="274" r:id="rId16"/>
    <p:sldId id="273" r:id="rId17"/>
    <p:sldId id="281" r:id="rId18"/>
    <p:sldId id="277" r:id="rId19"/>
    <p:sldId id="278" r:id="rId20"/>
    <p:sldId id="279" r:id="rId21"/>
    <p:sldId id="280"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10" autoAdjust="0"/>
    <p:restoredTop sz="94660"/>
  </p:normalViewPr>
  <p:slideViewPr>
    <p:cSldViewPr snapToGrid="0">
      <p:cViewPr varScale="1">
        <p:scale>
          <a:sx n="69" d="100"/>
          <a:sy n="69" d="100"/>
        </p:scale>
        <p:origin x="197"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F4F198-B810-489D-8B93-9658E6C7CD56}" type="datetimeFigureOut">
              <a:rPr lang="en-US" smtClean="0"/>
              <a:t>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1ACC77-53A7-445B-A602-AC9D82A51AB4}" type="slidenum">
              <a:rPr lang="en-US" smtClean="0"/>
              <a:t>‹#›</a:t>
            </a:fld>
            <a:endParaRPr lang="en-US"/>
          </a:p>
        </p:txBody>
      </p:sp>
    </p:spTree>
    <p:extLst>
      <p:ext uri="{BB962C8B-B14F-4D97-AF65-F5344CB8AC3E}">
        <p14:creationId xmlns:p14="http://schemas.microsoft.com/office/powerpoint/2010/main" val="13395117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6AD6EE87-EBD5-4F12-A48A-63ACA297AC8F}" type="datetimeFigureOut">
              <a:rPr lang="en-US" smtClean="0"/>
              <a:t>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
        <p:nvSpPr>
          <p:cNvPr id="13" name="Rectangle 12"/>
          <p:cNvSpPr/>
          <p:nvPr/>
        </p:nvSpPr>
        <p:spPr>
          <a:xfrm>
            <a:off x="0" y="-1"/>
            <a:ext cx="12192000" cy="4572001"/>
          </a:xfrm>
          <a:prstGeom prst="rect">
            <a:avLst/>
          </a:prstGeom>
          <a:blipFill dpi="0" rotWithShape="1">
            <a:blip r:embed="rId2">
              <a:duotone>
                <a:schemeClr val="accent1">
                  <a:shade val="45000"/>
                  <a:satMod val="135000"/>
                </a:schemeClr>
                <a:prstClr val="white"/>
              </a:duotone>
            </a:blip>
            <a:srcRect/>
            <a:tile tx="25400" ty="6350" sx="71000" sy="71000" flip="none" algn="tl"/>
          </a:blip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flipV="1">
            <a:off x="838684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1735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smtClean="0"/>
              <a:t>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8062551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61015F-7CC6-4D0A-9D87-873EA4C304CC}" type="datetimeFigureOut">
              <a:rPr lang="en-US" smtClean="0"/>
              <a:t>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
        <p:nvSpPr>
          <p:cNvPr id="10" name="Rectangle 9"/>
          <p:cNvSpPr/>
          <p:nvPr/>
        </p:nvSpPr>
        <p:spPr>
          <a:xfrm>
            <a:off x="0" y="-1"/>
            <a:ext cx="12192000" cy="4572000"/>
          </a:xfrm>
          <a:prstGeom prst="rect">
            <a:avLst/>
          </a:prstGeom>
          <a:blipFill dpi="0" rotWithShape="1">
            <a:blip r:embed="rId2">
              <a:duotone>
                <a:schemeClr val="accent3">
                  <a:shade val="45000"/>
                  <a:satMod val="135000"/>
                </a:schemeClr>
                <a:prstClr val="white"/>
              </a:duotone>
            </a:blip>
            <a:srcRect/>
            <a:tile tx="25400" ty="6350" sx="71000" sy="71000" flip="none" algn="tl"/>
          </a:blip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2610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smtClean="0"/>
              <a:t>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982855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789574A-8875-45EF-8EA2-3CAA0F7ABC4C}" type="datetimeFigureOut">
              <a:rPr lang="en-US" smtClean="0"/>
              <a:t>1/3/2023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84161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7EF4D4C-5367-4C26-9E2B-D8088D7FCA81}" type="datetimeFigureOut">
              <a:rPr lang="en-US" smtClean="0"/>
              <a:t>1/3/2023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437874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smtClean="0"/>
              <a:t>1/3/2023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0463116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C68B11-C5A8-448C-8CE9-B1A273C79CFC}" type="datetimeFigureOut">
              <a:rPr lang="en-US" smtClean="0"/>
              <a:t>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2995513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16CA0-919D-4A49-9C8A-62FDFB3A5183}" type="datetimeFigureOut">
              <a:rPr lang="en-US" smtClean="0"/>
              <a:t>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74331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smtClean="0"/>
              <a:t>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9921314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A4AFB99-0EAB-4182-AFF8-E214C82A68F6}" type="datetimeFigureOut">
              <a:rPr lang="en-US" smtClean="0"/>
              <a:t>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472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0298CD5-6C1E-4009-B41F-6DF62E31D3BE}" type="datetimeFigureOut">
              <a:rPr lang="en-US" smtClean="0"/>
              <a:pPr/>
              <a:t>1/3/2023</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FAB73BC-B049-4115-A692-8D63A059BFB8}" type="slidenum">
              <a:rPr lang="en-US" smtClean="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9999435"/>
      </p:ext>
    </p:extLst>
  </p:cSld>
  <p:clrMap bg1="dk1" tx1="lt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Phonics and early reading at Fairfield first school</a:t>
            </a:r>
            <a:endParaRPr lang="en-US" dirty="0"/>
          </a:p>
        </p:txBody>
      </p:sp>
      <p:pic>
        <p:nvPicPr>
          <p:cNvPr id="4" name="Picture 3"/>
          <p:cNvPicPr>
            <a:picLocks noChangeAspect="1"/>
          </p:cNvPicPr>
          <p:nvPr/>
        </p:nvPicPr>
        <p:blipFill>
          <a:blip r:embed="rId2"/>
          <a:stretch>
            <a:fillRect/>
          </a:stretch>
        </p:blipFill>
        <p:spPr>
          <a:xfrm>
            <a:off x="9382580" y="4751733"/>
            <a:ext cx="1266825" cy="1409700"/>
          </a:xfrm>
          <a:prstGeom prst="rect">
            <a:avLst/>
          </a:prstGeom>
        </p:spPr>
      </p:pic>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4564802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Our intent</a:t>
            </a:r>
            <a:endParaRPr lang="en-US" dirty="0"/>
          </a:p>
        </p:txBody>
      </p:sp>
      <p:sp>
        <p:nvSpPr>
          <p:cNvPr id="3" name="Content Placeholder 2"/>
          <p:cNvSpPr>
            <a:spLocks noGrp="1"/>
          </p:cNvSpPr>
          <p:nvPr>
            <p:ph idx="1"/>
          </p:nvPr>
        </p:nvSpPr>
        <p:spPr/>
        <p:txBody>
          <a:bodyPr>
            <a:normAutofit/>
          </a:bodyPr>
          <a:lstStyle/>
          <a:p>
            <a:r>
              <a:rPr lang="en-US" sz="2800" dirty="0" smtClean="0"/>
              <a:t> *To provide </a:t>
            </a:r>
            <a:r>
              <a:rPr lang="en-US" sz="2800" dirty="0"/>
              <a:t>a greater understanding of phonics and early </a:t>
            </a:r>
            <a:r>
              <a:rPr lang="en-US" sz="2800" dirty="0" smtClean="0"/>
              <a:t>reading</a:t>
            </a:r>
          </a:p>
          <a:p>
            <a:r>
              <a:rPr lang="en-US" sz="2800" dirty="0" smtClean="0"/>
              <a:t> * </a:t>
            </a:r>
            <a:r>
              <a:rPr lang="en-US" sz="2800" dirty="0"/>
              <a:t>Share insight into the changes of our phonics scheme </a:t>
            </a:r>
            <a:r>
              <a:rPr lang="en-US" sz="2800" dirty="0" smtClean="0"/>
              <a:t>and approach to reading. </a:t>
            </a:r>
          </a:p>
          <a:p>
            <a:r>
              <a:rPr lang="en-US" sz="2800" dirty="0" smtClean="0"/>
              <a:t> * </a:t>
            </a:r>
            <a:r>
              <a:rPr lang="en-US" sz="2800" dirty="0"/>
              <a:t>Explain how your child will read at </a:t>
            </a:r>
            <a:r>
              <a:rPr lang="en-US" sz="2800" dirty="0" smtClean="0"/>
              <a:t>school.</a:t>
            </a:r>
          </a:p>
          <a:p>
            <a:r>
              <a:rPr lang="en-US" sz="2800" dirty="0" smtClean="0"/>
              <a:t> * </a:t>
            </a:r>
            <a:r>
              <a:rPr lang="en-US" sz="2800" dirty="0"/>
              <a:t>Share ideas about how you can </a:t>
            </a:r>
            <a:r>
              <a:rPr lang="en-US" sz="2800" dirty="0" smtClean="0"/>
              <a:t>encourage a love of reading </a:t>
            </a:r>
            <a:r>
              <a:rPr lang="en-US" sz="2800" dirty="0"/>
              <a:t>at </a:t>
            </a:r>
            <a:r>
              <a:rPr lang="en-US" sz="2800" dirty="0" smtClean="0"/>
              <a:t>home.</a:t>
            </a:r>
            <a:endParaRPr lang="en-US" sz="2800" dirty="0"/>
          </a:p>
        </p:txBody>
      </p:sp>
      <p:pic>
        <p:nvPicPr>
          <p:cNvPr id="4" name="Picture 3"/>
          <p:cNvPicPr>
            <a:picLocks noChangeAspect="1"/>
          </p:cNvPicPr>
          <p:nvPr/>
        </p:nvPicPr>
        <p:blipFill>
          <a:blip r:embed="rId2"/>
          <a:stretch>
            <a:fillRect/>
          </a:stretch>
        </p:blipFill>
        <p:spPr>
          <a:xfrm>
            <a:off x="8460228" y="521638"/>
            <a:ext cx="1266825" cy="1409700"/>
          </a:xfrm>
          <a:prstGeom prst="rect">
            <a:avLst/>
          </a:prstGeom>
        </p:spPr>
      </p:pic>
    </p:spTree>
    <p:extLst>
      <p:ext uri="{BB962C8B-B14F-4D97-AF65-F5344CB8AC3E}">
        <p14:creationId xmlns:p14="http://schemas.microsoft.com/office/powerpoint/2010/main" val="38278846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5"/>
            <a:ext cx="9720072" cy="4885281"/>
          </a:xfrm>
        </p:spPr>
        <p:txBody>
          <a:bodyPr>
            <a:normAutofit/>
          </a:bodyPr>
          <a:lstStyle/>
          <a:p>
            <a:r>
              <a:rPr lang="en-GB" dirty="0" smtClean="0"/>
              <a:t>We have an irresistible belief that all children at Fairfield first school will become competent, successful and passionate readers. </a:t>
            </a:r>
            <a:endParaRPr lang="en-US" dirty="0"/>
          </a:p>
        </p:txBody>
      </p:sp>
      <p:pic>
        <p:nvPicPr>
          <p:cNvPr id="4" name="Picture 3"/>
          <p:cNvPicPr>
            <a:picLocks noChangeAspect="1"/>
          </p:cNvPicPr>
          <p:nvPr/>
        </p:nvPicPr>
        <p:blipFill>
          <a:blip r:embed="rId2"/>
          <a:stretch>
            <a:fillRect/>
          </a:stretch>
        </p:blipFill>
        <p:spPr>
          <a:xfrm>
            <a:off x="9764243" y="3376157"/>
            <a:ext cx="1266825" cy="1409700"/>
          </a:xfrm>
          <a:prstGeom prst="rect">
            <a:avLst/>
          </a:prstGeom>
        </p:spPr>
      </p:pic>
    </p:spTree>
    <p:extLst>
      <p:ext uri="{BB962C8B-B14F-4D97-AF65-F5344CB8AC3E}">
        <p14:creationId xmlns:p14="http://schemas.microsoft.com/office/powerpoint/2010/main" val="15564319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phonics? </a:t>
            </a:r>
            <a:endParaRPr lang="en-US" dirty="0"/>
          </a:p>
        </p:txBody>
      </p:sp>
      <p:pic>
        <p:nvPicPr>
          <p:cNvPr id="4" name="Google Shape;220;p6" descr="Screen Clipping"/>
          <p:cNvPicPr preferRelativeResize="0">
            <a:picLocks noGrp="1"/>
          </p:cNvPicPr>
          <p:nvPr>
            <p:ph idx="1"/>
          </p:nvPr>
        </p:nvPicPr>
        <p:blipFill rotWithShape="1">
          <a:blip r:embed="rId2">
            <a:alphaModFix/>
          </a:blip>
          <a:srcRect/>
          <a:stretch/>
        </p:blipFill>
        <p:spPr>
          <a:xfrm>
            <a:off x="2755378" y="2084832"/>
            <a:ext cx="6257572" cy="4022725"/>
          </a:xfrm>
          <a:prstGeom prst="rect">
            <a:avLst/>
          </a:prstGeom>
          <a:noFill/>
          <a:ln>
            <a:noFill/>
          </a:ln>
        </p:spPr>
      </p:pic>
      <p:pic>
        <p:nvPicPr>
          <p:cNvPr id="5" name="Picture 4"/>
          <p:cNvPicPr>
            <a:picLocks noChangeAspect="1"/>
          </p:cNvPicPr>
          <p:nvPr/>
        </p:nvPicPr>
        <p:blipFill>
          <a:blip r:embed="rId3"/>
          <a:stretch>
            <a:fillRect/>
          </a:stretch>
        </p:blipFill>
        <p:spPr>
          <a:xfrm>
            <a:off x="9477375" y="473932"/>
            <a:ext cx="1266825" cy="1409700"/>
          </a:xfrm>
          <a:prstGeom prst="rect">
            <a:avLst/>
          </a:prstGeom>
        </p:spPr>
      </p:pic>
    </p:spTree>
    <p:extLst>
      <p:ext uri="{BB962C8B-B14F-4D97-AF65-F5344CB8AC3E}">
        <p14:creationId xmlns:p14="http://schemas.microsoft.com/office/powerpoint/2010/main" val="31892890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have we previously done? </a:t>
            </a:r>
            <a:endParaRPr lang="en-US" dirty="0"/>
          </a:p>
        </p:txBody>
      </p:sp>
      <p:sp>
        <p:nvSpPr>
          <p:cNvPr id="3" name="Text Placeholder 2"/>
          <p:cNvSpPr>
            <a:spLocks noGrp="1"/>
          </p:cNvSpPr>
          <p:nvPr>
            <p:ph type="body" idx="1"/>
          </p:nvPr>
        </p:nvSpPr>
        <p:spPr/>
        <p:txBody>
          <a:bodyPr/>
          <a:lstStyle/>
          <a:p>
            <a:endParaRPr lang="en-US" dirty="0"/>
          </a:p>
        </p:txBody>
      </p:sp>
      <p:sp>
        <p:nvSpPr>
          <p:cNvPr id="4" name="Content Placeholder 3"/>
          <p:cNvSpPr>
            <a:spLocks noGrp="1"/>
          </p:cNvSpPr>
          <p:nvPr>
            <p:ph sz="half" idx="2"/>
          </p:nvPr>
        </p:nvSpPr>
        <p:spPr>
          <a:xfrm>
            <a:off x="3401568" y="2128319"/>
            <a:ext cx="4754880" cy="4232724"/>
          </a:xfrm>
        </p:spPr>
        <p:txBody>
          <a:bodyPr>
            <a:normAutofit lnSpcReduction="10000"/>
          </a:bodyPr>
          <a:lstStyle/>
          <a:p>
            <a:r>
              <a:rPr lang="en-US" dirty="0"/>
              <a:t>Previously, we taught </a:t>
            </a:r>
            <a:r>
              <a:rPr lang="en-US" dirty="0" smtClean="0"/>
              <a:t>Phonics using </a:t>
            </a:r>
            <a:r>
              <a:rPr lang="en-US" dirty="0"/>
              <a:t>the </a:t>
            </a:r>
            <a:r>
              <a:rPr lang="en-US" dirty="0" err="1"/>
              <a:t>DfE</a:t>
            </a:r>
            <a:r>
              <a:rPr lang="en-US" dirty="0"/>
              <a:t> Letters and Sounds document (2007) whilst supplementing the teaching with Jolly Phonics </a:t>
            </a:r>
            <a:r>
              <a:rPr lang="en-US" dirty="0" smtClean="0"/>
              <a:t>actions/songs </a:t>
            </a:r>
            <a:r>
              <a:rPr lang="en-US" dirty="0"/>
              <a:t>and </a:t>
            </a:r>
            <a:r>
              <a:rPr lang="en-US" dirty="0" smtClean="0"/>
              <a:t>Singalong cursive. </a:t>
            </a:r>
          </a:p>
          <a:p>
            <a:endParaRPr lang="en-GB" dirty="0"/>
          </a:p>
          <a:p>
            <a:r>
              <a:rPr lang="en-US" dirty="0"/>
              <a:t>Children would take home a </a:t>
            </a:r>
            <a:r>
              <a:rPr lang="en-US" dirty="0" err="1" smtClean="0"/>
              <a:t>colour</a:t>
            </a:r>
            <a:r>
              <a:rPr lang="en-US" dirty="0" smtClean="0"/>
              <a:t> </a:t>
            </a:r>
            <a:r>
              <a:rPr lang="en-US" dirty="0"/>
              <a:t>banded or levelled reading book and change it </a:t>
            </a:r>
            <a:r>
              <a:rPr lang="en-US" dirty="0" smtClean="0"/>
              <a:t>often.</a:t>
            </a:r>
          </a:p>
          <a:p>
            <a:endParaRPr lang="en-US" dirty="0"/>
          </a:p>
          <a:p>
            <a:r>
              <a:rPr lang="en-US" dirty="0" smtClean="0"/>
              <a:t>Very </a:t>
            </a:r>
            <a:r>
              <a:rPr lang="en-US" dirty="0"/>
              <a:t>few of these books were phonetically decodable.</a:t>
            </a:r>
            <a:endParaRPr lang="en-US" dirty="0" smtClean="0"/>
          </a:p>
          <a:p>
            <a:endParaRPr lang="en-GB" dirty="0"/>
          </a:p>
          <a:p>
            <a:endParaRPr lang="en-US" dirty="0"/>
          </a:p>
        </p:txBody>
      </p:sp>
      <p:sp>
        <p:nvSpPr>
          <p:cNvPr id="5" name="Text Placeholder 4"/>
          <p:cNvSpPr>
            <a:spLocks noGrp="1"/>
          </p:cNvSpPr>
          <p:nvPr>
            <p:ph type="body" sz="quarter" idx="3"/>
          </p:nvPr>
        </p:nvSpPr>
        <p:spPr/>
        <p:txBody>
          <a:bodyPr/>
          <a:lstStyle/>
          <a:p>
            <a:endParaRPr lang="en-US" dirty="0"/>
          </a:p>
        </p:txBody>
      </p:sp>
      <p:pic>
        <p:nvPicPr>
          <p:cNvPr id="7" name="Content Placeholder 6"/>
          <p:cNvPicPr>
            <a:picLocks noGrp="1" noChangeAspect="1"/>
          </p:cNvPicPr>
          <p:nvPr>
            <p:ph sz="quarter" idx="4"/>
          </p:nvPr>
        </p:nvPicPr>
        <p:blipFill>
          <a:blip r:embed="rId2"/>
          <a:stretch>
            <a:fillRect/>
          </a:stretch>
        </p:blipFill>
        <p:spPr>
          <a:xfrm>
            <a:off x="571714" y="1965563"/>
            <a:ext cx="1440260" cy="3341687"/>
          </a:xfrm>
          <a:prstGeom prst="rect">
            <a:avLst/>
          </a:prstGeom>
        </p:spPr>
      </p:pic>
      <p:pic>
        <p:nvPicPr>
          <p:cNvPr id="8" name="Picture 7"/>
          <p:cNvPicPr>
            <a:picLocks noChangeAspect="1"/>
          </p:cNvPicPr>
          <p:nvPr/>
        </p:nvPicPr>
        <p:blipFill>
          <a:blip r:embed="rId3"/>
          <a:stretch>
            <a:fillRect/>
          </a:stretch>
        </p:blipFill>
        <p:spPr>
          <a:xfrm>
            <a:off x="8368328" y="490412"/>
            <a:ext cx="1266825" cy="1409700"/>
          </a:xfrm>
          <a:prstGeom prst="rect">
            <a:avLst/>
          </a:prstGeom>
        </p:spPr>
      </p:pic>
    </p:spTree>
    <p:extLst>
      <p:ext uri="{BB962C8B-B14F-4D97-AF65-F5344CB8AC3E}">
        <p14:creationId xmlns:p14="http://schemas.microsoft.com/office/powerpoint/2010/main" val="9207719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have we changed our approach?</a:t>
            </a:r>
            <a:endParaRPr lang="en-US" dirty="0"/>
          </a:p>
        </p:txBody>
      </p:sp>
      <p:sp>
        <p:nvSpPr>
          <p:cNvPr id="3" name="Text Placeholder 2"/>
          <p:cNvSpPr>
            <a:spLocks noGrp="1"/>
          </p:cNvSpPr>
          <p:nvPr>
            <p:ph type="body" idx="1"/>
          </p:nvPr>
        </p:nvSpPr>
        <p:spPr/>
        <p:txBody>
          <a:bodyPr/>
          <a:lstStyle/>
          <a:p>
            <a:endParaRPr lang="en-US" dirty="0"/>
          </a:p>
        </p:txBody>
      </p:sp>
      <p:sp>
        <p:nvSpPr>
          <p:cNvPr id="4" name="Content Placeholder 3"/>
          <p:cNvSpPr>
            <a:spLocks noGrp="1"/>
          </p:cNvSpPr>
          <p:nvPr>
            <p:ph sz="half" idx="2"/>
          </p:nvPr>
        </p:nvSpPr>
        <p:spPr>
          <a:xfrm>
            <a:off x="1024128" y="1860605"/>
            <a:ext cx="9720072" cy="4448755"/>
          </a:xfrm>
        </p:spPr>
        <p:txBody>
          <a:bodyPr>
            <a:normAutofit/>
          </a:bodyPr>
          <a:lstStyle/>
          <a:p>
            <a:r>
              <a:rPr lang="en-GB" dirty="0" smtClean="0"/>
              <a:t>We have not drastically changed our approach to teaching Phonics at Fairfield, we have read research and spent time looking at different approaches so that we can strengthen the way in which we teach Early reading. </a:t>
            </a:r>
          </a:p>
          <a:p>
            <a:endParaRPr lang="en-GB" dirty="0"/>
          </a:p>
          <a:p>
            <a:r>
              <a:rPr lang="en-GB" dirty="0" smtClean="0"/>
              <a:t>Our decisions have been shaped by current research that has been undertaken on a National scale. </a:t>
            </a:r>
            <a:r>
              <a:rPr lang="en-US" dirty="0" smtClean="0"/>
              <a:t>We </a:t>
            </a:r>
            <a:r>
              <a:rPr lang="en-US" dirty="0"/>
              <a:t>are passionate about </a:t>
            </a:r>
            <a:r>
              <a:rPr lang="en-US" dirty="0" smtClean="0"/>
              <a:t>ensuring our children learn using the most up-to-date strategies, approaches and beliefs. Our devotion to improving our </a:t>
            </a:r>
            <a:r>
              <a:rPr lang="en-US" dirty="0"/>
              <a:t>practice to enable children to </a:t>
            </a:r>
            <a:r>
              <a:rPr lang="en-US" dirty="0" smtClean="0"/>
              <a:t>become </a:t>
            </a:r>
            <a:r>
              <a:rPr lang="en-US" dirty="0"/>
              <a:t>successful </a:t>
            </a:r>
            <a:r>
              <a:rPr lang="en-US" dirty="0" smtClean="0"/>
              <a:t>readers is paramount.</a:t>
            </a:r>
          </a:p>
          <a:p>
            <a:endParaRPr lang="en-GB" dirty="0" smtClean="0"/>
          </a:p>
          <a:p>
            <a:r>
              <a:rPr lang="en-US" dirty="0" smtClean="0"/>
              <a:t>Government guidance wishes schools to follow “validated” schemes to teach Phonics in order to ensure that Phonics teaching is consistent for all. </a:t>
            </a:r>
            <a:endParaRPr lang="en-GB" dirty="0" smtClean="0"/>
          </a:p>
        </p:txBody>
      </p:sp>
      <p:sp>
        <p:nvSpPr>
          <p:cNvPr id="5" name="Text Placeholder 4"/>
          <p:cNvSpPr>
            <a:spLocks noGrp="1"/>
          </p:cNvSpPr>
          <p:nvPr>
            <p:ph type="body" sz="quarter" idx="3"/>
          </p:nvPr>
        </p:nvSpPr>
        <p:spPr/>
        <p:txBody>
          <a:bodyPr/>
          <a:lstStyle/>
          <a:p>
            <a:endParaRPr lang="en-US" dirty="0"/>
          </a:p>
        </p:txBody>
      </p:sp>
      <p:sp>
        <p:nvSpPr>
          <p:cNvPr id="6" name="Content Placeholder 5"/>
          <p:cNvSpPr>
            <a:spLocks noGrp="1"/>
          </p:cNvSpPr>
          <p:nvPr>
            <p:ph sz="quarter" idx="4"/>
          </p:nvPr>
        </p:nvSpPr>
        <p:spPr/>
        <p:txBody>
          <a:bodyPr/>
          <a:lstStyle/>
          <a:p>
            <a:endParaRPr lang="en-US" dirty="0"/>
          </a:p>
        </p:txBody>
      </p:sp>
      <p:pic>
        <p:nvPicPr>
          <p:cNvPr id="7" name="Picture 6"/>
          <p:cNvPicPr>
            <a:picLocks noChangeAspect="1"/>
          </p:cNvPicPr>
          <p:nvPr/>
        </p:nvPicPr>
        <p:blipFill>
          <a:blip r:embed="rId2"/>
          <a:stretch>
            <a:fillRect/>
          </a:stretch>
        </p:blipFill>
        <p:spPr>
          <a:xfrm>
            <a:off x="9600781" y="272799"/>
            <a:ext cx="1266825" cy="1409700"/>
          </a:xfrm>
          <a:prstGeom prst="rect">
            <a:avLst/>
          </a:prstGeom>
        </p:spPr>
      </p:pic>
    </p:spTree>
    <p:extLst>
      <p:ext uri="{BB962C8B-B14F-4D97-AF65-F5344CB8AC3E}">
        <p14:creationId xmlns:p14="http://schemas.microsoft.com/office/powerpoint/2010/main" val="13058700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 have chosen little </a:t>
            </a:r>
            <a:r>
              <a:rPr lang="en-GB" dirty="0" err="1" smtClean="0"/>
              <a:t>wandle</a:t>
            </a:r>
            <a:r>
              <a:rPr lang="en-GB" dirty="0" smtClean="0"/>
              <a:t> letters and sounds Revised.</a:t>
            </a:r>
            <a:endParaRPr lang="en-US" dirty="0"/>
          </a:p>
        </p:txBody>
      </p:sp>
      <p:sp>
        <p:nvSpPr>
          <p:cNvPr id="3" name="Picture Placeholder 2"/>
          <p:cNvSpPr>
            <a:spLocks noGrp="1"/>
          </p:cNvSpPr>
          <p:nvPr>
            <p:ph type="pic" idx="1"/>
          </p:nvPr>
        </p:nvSpPr>
        <p:spPr>
          <a:xfrm>
            <a:off x="0" y="-190832"/>
            <a:ext cx="12188952" cy="4572000"/>
          </a:xfrm>
        </p:spPr>
      </p:sp>
      <p:sp>
        <p:nvSpPr>
          <p:cNvPr id="4" name="Text Placeholder 3"/>
          <p:cNvSpPr>
            <a:spLocks noGrp="1"/>
          </p:cNvSpPr>
          <p:nvPr>
            <p:ph type="body" sz="half" idx="2"/>
          </p:nvPr>
        </p:nvSpPr>
        <p:spPr/>
        <p:txBody>
          <a:bodyPr/>
          <a:lstStyle/>
          <a:p>
            <a:r>
              <a:rPr lang="en-GB" dirty="0" smtClean="0"/>
              <a:t>This is a Government validated scheme.</a:t>
            </a:r>
            <a:endParaRPr lang="en-US" dirty="0"/>
          </a:p>
        </p:txBody>
      </p:sp>
      <p:pic>
        <p:nvPicPr>
          <p:cNvPr id="5" name="Google Shape;214;p5" descr="Screen Clipping"/>
          <p:cNvPicPr preferRelativeResize="0"/>
          <p:nvPr/>
        </p:nvPicPr>
        <p:blipFill rotWithShape="1">
          <a:blip r:embed="rId2">
            <a:alphaModFix/>
          </a:blip>
          <a:srcRect l="40706" t="26894" r="4482" b="7277"/>
          <a:stretch/>
        </p:blipFill>
        <p:spPr>
          <a:xfrm>
            <a:off x="3919993" y="1017766"/>
            <a:ext cx="4882101" cy="3093059"/>
          </a:xfrm>
          <a:prstGeom prst="rect">
            <a:avLst/>
          </a:prstGeom>
          <a:noFill/>
          <a:ln>
            <a:noFill/>
          </a:ln>
        </p:spPr>
      </p:pic>
      <p:pic>
        <p:nvPicPr>
          <p:cNvPr id="7" name="Picture 6"/>
          <p:cNvPicPr>
            <a:picLocks noChangeAspect="1"/>
          </p:cNvPicPr>
          <p:nvPr/>
        </p:nvPicPr>
        <p:blipFill>
          <a:blip r:embed="rId3"/>
          <a:stretch>
            <a:fillRect/>
          </a:stretch>
        </p:blipFill>
        <p:spPr>
          <a:xfrm>
            <a:off x="329560" y="121724"/>
            <a:ext cx="1266825" cy="1409700"/>
          </a:xfrm>
          <a:prstGeom prst="rect">
            <a:avLst/>
          </a:prstGeom>
        </p:spPr>
      </p:pic>
    </p:spTree>
    <p:extLst>
      <p:ext uri="{BB962C8B-B14F-4D97-AF65-F5344CB8AC3E}">
        <p14:creationId xmlns:p14="http://schemas.microsoft.com/office/powerpoint/2010/main" val="5010955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little </a:t>
            </a:r>
            <a:r>
              <a:rPr lang="en-GB" dirty="0" err="1" smtClean="0"/>
              <a:t>wandle</a:t>
            </a:r>
            <a:r>
              <a:rPr lang="en-GB" dirty="0" smtClean="0"/>
              <a:t> letters and sounds?</a:t>
            </a:r>
            <a:endParaRPr lang="en-US" dirty="0"/>
          </a:p>
        </p:txBody>
      </p:sp>
      <p:pic>
        <p:nvPicPr>
          <p:cNvPr id="5" name="Content Placeholder 4"/>
          <p:cNvPicPr>
            <a:picLocks noGrp="1" noChangeAspect="1"/>
          </p:cNvPicPr>
          <p:nvPr>
            <p:ph idx="1"/>
          </p:nvPr>
        </p:nvPicPr>
        <p:blipFill>
          <a:blip r:embed="rId2"/>
          <a:stretch>
            <a:fillRect/>
          </a:stretch>
        </p:blipFill>
        <p:spPr>
          <a:xfrm>
            <a:off x="5837356" y="1494844"/>
            <a:ext cx="5445544" cy="3606161"/>
          </a:xfrm>
          <a:prstGeom prst="rect">
            <a:avLst/>
          </a:prstGeom>
        </p:spPr>
      </p:pic>
      <p:sp>
        <p:nvSpPr>
          <p:cNvPr id="4" name="Text Placeholder 3"/>
          <p:cNvSpPr>
            <a:spLocks noGrp="1"/>
          </p:cNvSpPr>
          <p:nvPr>
            <p:ph type="body" sz="half" idx="2"/>
          </p:nvPr>
        </p:nvSpPr>
        <p:spPr/>
        <p:txBody>
          <a:bodyPr/>
          <a:lstStyle/>
          <a:p>
            <a:r>
              <a:rPr lang="en-US" dirty="0" smtClean="0"/>
              <a:t>• </a:t>
            </a:r>
            <a:r>
              <a:rPr lang="en-US" dirty="0"/>
              <a:t>An exciting, new </a:t>
            </a:r>
            <a:r>
              <a:rPr lang="en-US" dirty="0" err="1"/>
              <a:t>DfE</a:t>
            </a:r>
            <a:r>
              <a:rPr lang="en-US" dirty="0"/>
              <a:t> commissioned phonics scheme that puts emphasis on ensuring every child can read by the time they leave Year 1. </a:t>
            </a:r>
            <a:endParaRPr lang="en-US" dirty="0" smtClean="0"/>
          </a:p>
          <a:p>
            <a:endParaRPr lang="en-US" dirty="0"/>
          </a:p>
          <a:p>
            <a:r>
              <a:rPr lang="en-US" dirty="0" smtClean="0"/>
              <a:t>• It has new </a:t>
            </a:r>
            <a:r>
              <a:rPr lang="en-US" dirty="0"/>
              <a:t>resources, </a:t>
            </a:r>
            <a:r>
              <a:rPr lang="en-US" dirty="0" smtClean="0"/>
              <a:t>fully decodable </a:t>
            </a:r>
            <a:r>
              <a:rPr lang="en-US" dirty="0"/>
              <a:t>reading books, letter formation </a:t>
            </a:r>
            <a:r>
              <a:rPr lang="en-US" dirty="0" smtClean="0"/>
              <a:t>phrases.</a:t>
            </a:r>
          </a:p>
          <a:p>
            <a:endParaRPr lang="en-US" dirty="0"/>
          </a:p>
          <a:p>
            <a:r>
              <a:rPr lang="en-US" dirty="0" smtClean="0"/>
              <a:t> • </a:t>
            </a:r>
            <a:r>
              <a:rPr lang="en-US" dirty="0"/>
              <a:t>Built in ‘Keep Up’ sessions to ensure all children are supported.</a:t>
            </a:r>
          </a:p>
        </p:txBody>
      </p:sp>
      <p:pic>
        <p:nvPicPr>
          <p:cNvPr id="6" name="Picture 5"/>
          <p:cNvPicPr>
            <a:picLocks noChangeAspect="1"/>
          </p:cNvPicPr>
          <p:nvPr/>
        </p:nvPicPr>
        <p:blipFill>
          <a:blip r:embed="rId3"/>
          <a:stretch>
            <a:fillRect/>
          </a:stretch>
        </p:blipFill>
        <p:spPr>
          <a:xfrm>
            <a:off x="4779835" y="5314950"/>
            <a:ext cx="1266825" cy="1409700"/>
          </a:xfrm>
          <a:prstGeom prst="rect">
            <a:avLst/>
          </a:prstGeom>
        </p:spPr>
      </p:pic>
    </p:spTree>
    <p:extLst>
      <p:ext uri="{BB962C8B-B14F-4D97-AF65-F5344CB8AC3E}">
        <p14:creationId xmlns:p14="http://schemas.microsoft.com/office/powerpoint/2010/main" val="9020168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does this look like when implemented at </a:t>
            </a:r>
            <a:r>
              <a:rPr lang="en-GB" dirty="0" err="1" smtClean="0"/>
              <a:t>fairfield</a:t>
            </a:r>
            <a:r>
              <a:rPr lang="en-GB" dirty="0" smtClean="0"/>
              <a:t>?</a:t>
            </a:r>
            <a:endParaRPr lang="en-US" dirty="0"/>
          </a:p>
        </p:txBody>
      </p:sp>
      <p:sp>
        <p:nvSpPr>
          <p:cNvPr id="3" name="Content Placeholder 2"/>
          <p:cNvSpPr>
            <a:spLocks noGrp="1"/>
          </p:cNvSpPr>
          <p:nvPr>
            <p:ph sz="half" idx="1"/>
          </p:nvPr>
        </p:nvSpPr>
        <p:spPr>
          <a:xfrm>
            <a:off x="485029" y="2084832"/>
            <a:ext cx="5740842" cy="4532243"/>
          </a:xfrm>
        </p:spPr>
        <p:txBody>
          <a:bodyPr>
            <a:normAutofit fontScale="62500" lnSpcReduction="20000"/>
          </a:bodyPr>
          <a:lstStyle/>
          <a:p>
            <a:pPr marL="0" indent="0">
              <a:buNone/>
            </a:pPr>
            <a:r>
              <a:rPr lang="en-US" dirty="0" smtClean="0"/>
              <a:t>Phonics is taught everyday in Reception and </a:t>
            </a:r>
            <a:r>
              <a:rPr lang="en-US" dirty="0"/>
              <a:t>Year </a:t>
            </a:r>
            <a:r>
              <a:rPr lang="en-US" dirty="0" smtClean="0"/>
              <a:t>1 via discreet lessons. </a:t>
            </a:r>
          </a:p>
          <a:p>
            <a:pPr marL="0" indent="0">
              <a:buNone/>
            </a:pPr>
            <a:r>
              <a:rPr lang="en-US" dirty="0" smtClean="0"/>
              <a:t>Additional phonic sessions </a:t>
            </a:r>
            <a:r>
              <a:rPr lang="en-US" dirty="0"/>
              <a:t>are </a:t>
            </a:r>
            <a:r>
              <a:rPr lang="en-US" dirty="0" smtClean="0"/>
              <a:t>delivered to specific children </a:t>
            </a:r>
            <a:r>
              <a:rPr lang="en-US" dirty="0"/>
              <a:t>as part of our catch up plan</a:t>
            </a:r>
            <a:r>
              <a:rPr lang="en-US" dirty="0" smtClean="0"/>
              <a:t>.</a:t>
            </a:r>
          </a:p>
          <a:p>
            <a:pPr marL="0" indent="0">
              <a:buNone/>
            </a:pPr>
            <a:r>
              <a:rPr lang="en-US" dirty="0" smtClean="0"/>
              <a:t>Learning phonemes, digraphs and </a:t>
            </a:r>
            <a:r>
              <a:rPr lang="en-US" dirty="0" err="1" smtClean="0"/>
              <a:t>trigraphs</a:t>
            </a:r>
            <a:r>
              <a:rPr lang="en-US" dirty="0" smtClean="0"/>
              <a:t> are a route </a:t>
            </a:r>
            <a:r>
              <a:rPr lang="en-US" dirty="0"/>
              <a:t>to decoding; to be able to blend to read and segment to spell. </a:t>
            </a:r>
            <a:endParaRPr lang="en-US" dirty="0" smtClean="0"/>
          </a:p>
          <a:p>
            <a:pPr marL="0" indent="0">
              <a:buNone/>
            </a:pPr>
            <a:endParaRPr lang="en-US" dirty="0" smtClean="0"/>
          </a:p>
          <a:p>
            <a:pPr marL="0" indent="0">
              <a:buNone/>
            </a:pPr>
            <a:r>
              <a:rPr lang="en-US" dirty="0" smtClean="0"/>
              <a:t>These are learnt </a:t>
            </a:r>
            <a:r>
              <a:rPr lang="en-US" dirty="0"/>
              <a:t>in ‘phases’ as a whole </a:t>
            </a:r>
            <a:r>
              <a:rPr lang="en-US" dirty="0" smtClean="0"/>
              <a:t>class.</a:t>
            </a:r>
          </a:p>
          <a:p>
            <a:pPr marL="0" indent="0">
              <a:buNone/>
            </a:pPr>
            <a:endParaRPr lang="en-US" dirty="0"/>
          </a:p>
          <a:p>
            <a:pPr marL="0" indent="0">
              <a:buNone/>
            </a:pPr>
            <a:r>
              <a:rPr lang="en-US" dirty="0" smtClean="0"/>
              <a:t>4 </a:t>
            </a:r>
            <a:r>
              <a:rPr lang="en-US" dirty="0"/>
              <a:t>new </a:t>
            </a:r>
            <a:r>
              <a:rPr lang="en-US" dirty="0" smtClean="0"/>
              <a:t>sounds are taught </a:t>
            </a:r>
            <a:r>
              <a:rPr lang="en-US" dirty="0"/>
              <a:t>per week and a review lesson </a:t>
            </a:r>
            <a:r>
              <a:rPr lang="en-US" dirty="0" smtClean="0"/>
              <a:t>is delivered on a Friday. The order of the sounds can be found in your child’s reading planner. </a:t>
            </a:r>
          </a:p>
          <a:p>
            <a:pPr marL="0" indent="0">
              <a:buNone/>
            </a:pPr>
            <a:endParaRPr lang="en-US" dirty="0" smtClean="0"/>
          </a:p>
          <a:p>
            <a:pPr marL="0" indent="0">
              <a:buNone/>
            </a:pPr>
            <a:r>
              <a:rPr lang="en-US" dirty="0" smtClean="0"/>
              <a:t>After </a:t>
            </a:r>
            <a:r>
              <a:rPr lang="en-US" dirty="0"/>
              <a:t>5 weeks of </a:t>
            </a:r>
            <a:r>
              <a:rPr lang="en-US" dirty="0" smtClean="0"/>
              <a:t>teaching, </a:t>
            </a:r>
            <a:r>
              <a:rPr lang="en-US" dirty="0"/>
              <a:t>the children are assessed on the sounds they have been learning, their blending skills, reading of words with key sounds and tricky words that have been introduced. </a:t>
            </a:r>
            <a:endParaRPr lang="en-US" dirty="0" smtClean="0"/>
          </a:p>
          <a:p>
            <a:pPr marL="0" indent="0">
              <a:buNone/>
            </a:pPr>
            <a:endParaRPr lang="en-US" dirty="0"/>
          </a:p>
          <a:p>
            <a:pPr marL="0" indent="0">
              <a:buNone/>
            </a:pPr>
            <a:r>
              <a:rPr lang="en-US" dirty="0" smtClean="0"/>
              <a:t>Children will par-take in </a:t>
            </a:r>
            <a:r>
              <a:rPr lang="en-US" dirty="0"/>
              <a:t>3 reading practice sessions </a:t>
            </a:r>
            <a:r>
              <a:rPr lang="en-US" dirty="0" smtClean="0"/>
              <a:t>every week with a teacher or teaching assistant. </a:t>
            </a:r>
            <a:endParaRPr lang="en-US" dirty="0"/>
          </a:p>
        </p:txBody>
      </p:sp>
      <p:pic>
        <p:nvPicPr>
          <p:cNvPr id="5" name="Content Placeholder 4"/>
          <p:cNvPicPr>
            <a:picLocks noGrp="1" noChangeAspect="1"/>
          </p:cNvPicPr>
          <p:nvPr>
            <p:ph sz="half" idx="2"/>
          </p:nvPr>
        </p:nvPicPr>
        <p:blipFill>
          <a:blip r:embed="rId2"/>
          <a:stretch>
            <a:fillRect/>
          </a:stretch>
        </p:blipFill>
        <p:spPr>
          <a:xfrm>
            <a:off x="6391980" y="2286000"/>
            <a:ext cx="3949878" cy="4022725"/>
          </a:xfrm>
          <a:prstGeom prst="rect">
            <a:avLst/>
          </a:prstGeom>
        </p:spPr>
      </p:pic>
      <p:pic>
        <p:nvPicPr>
          <p:cNvPr id="6" name="Picture 5"/>
          <p:cNvPicPr>
            <a:picLocks noChangeAspect="1"/>
          </p:cNvPicPr>
          <p:nvPr/>
        </p:nvPicPr>
        <p:blipFill>
          <a:blip r:embed="rId3"/>
          <a:stretch>
            <a:fillRect/>
          </a:stretch>
        </p:blipFill>
        <p:spPr>
          <a:xfrm>
            <a:off x="10341858" y="384048"/>
            <a:ext cx="1266825" cy="1409700"/>
          </a:xfrm>
          <a:prstGeom prst="rect">
            <a:avLst/>
          </a:prstGeom>
        </p:spPr>
      </p:pic>
    </p:spTree>
    <p:extLst>
      <p:ext uri="{BB962C8B-B14F-4D97-AF65-F5344CB8AC3E}">
        <p14:creationId xmlns:p14="http://schemas.microsoft.com/office/powerpoint/2010/main" val="28139614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 lessons</a:t>
            </a:r>
            <a:endParaRPr lang="en-US" dirty="0"/>
          </a:p>
        </p:txBody>
      </p:sp>
      <p:sp>
        <p:nvSpPr>
          <p:cNvPr id="3" name="Content Placeholder 2"/>
          <p:cNvSpPr>
            <a:spLocks noGrp="1"/>
          </p:cNvSpPr>
          <p:nvPr>
            <p:ph sz="half" idx="1"/>
          </p:nvPr>
        </p:nvSpPr>
        <p:spPr/>
        <p:txBody>
          <a:bodyPr/>
          <a:lstStyle/>
          <a:p>
            <a:r>
              <a:rPr lang="en-US" dirty="0" smtClean="0"/>
              <a:t>Children </a:t>
            </a:r>
            <a:r>
              <a:rPr lang="en-US" dirty="0"/>
              <a:t>will learn </a:t>
            </a:r>
            <a:r>
              <a:rPr lang="en-US" dirty="0" smtClean="0"/>
              <a:t>new </a:t>
            </a:r>
            <a:r>
              <a:rPr lang="en-US" dirty="0"/>
              <a:t>sounds using </a:t>
            </a:r>
            <a:r>
              <a:rPr lang="en-US" dirty="0" smtClean="0"/>
              <a:t>pictures </a:t>
            </a:r>
            <a:r>
              <a:rPr lang="en-US" dirty="0"/>
              <a:t>to prompt </a:t>
            </a:r>
            <a:r>
              <a:rPr lang="en-US" dirty="0" smtClean="0"/>
              <a:t>them. </a:t>
            </a:r>
          </a:p>
          <a:p>
            <a:endParaRPr lang="en-US" dirty="0"/>
          </a:p>
          <a:p>
            <a:r>
              <a:rPr lang="en-US" dirty="0" smtClean="0"/>
              <a:t>Each </a:t>
            </a:r>
            <a:r>
              <a:rPr lang="en-US" dirty="0"/>
              <a:t>grapheme has a pronunciation phrase (e.g. Show your teeth and let the s hiss out </a:t>
            </a:r>
            <a:r>
              <a:rPr lang="en-US" dirty="0" err="1"/>
              <a:t>ssssss</a:t>
            </a:r>
            <a:r>
              <a:rPr lang="en-US" dirty="0"/>
              <a:t> </a:t>
            </a:r>
            <a:r>
              <a:rPr lang="en-US" dirty="0" err="1"/>
              <a:t>ssssss</a:t>
            </a:r>
            <a:r>
              <a:rPr lang="en-US" dirty="0"/>
              <a:t>) and a formation phrase (e.g. under the snake’s chin, slide down and round its tail)</a:t>
            </a:r>
          </a:p>
        </p:txBody>
      </p:sp>
      <p:pic>
        <p:nvPicPr>
          <p:cNvPr id="5" name="Content Placeholder 4"/>
          <p:cNvPicPr>
            <a:picLocks noGrp="1" noChangeAspect="1"/>
          </p:cNvPicPr>
          <p:nvPr>
            <p:ph sz="half" idx="2"/>
          </p:nvPr>
        </p:nvPicPr>
        <p:blipFill>
          <a:blip r:embed="rId2"/>
          <a:stretch>
            <a:fillRect/>
          </a:stretch>
        </p:blipFill>
        <p:spPr>
          <a:xfrm>
            <a:off x="6158692" y="1904268"/>
            <a:ext cx="4400550" cy="3943350"/>
          </a:xfrm>
          <a:prstGeom prst="rect">
            <a:avLst/>
          </a:prstGeom>
        </p:spPr>
      </p:pic>
      <p:pic>
        <p:nvPicPr>
          <p:cNvPr id="6" name="Picture 5"/>
          <p:cNvPicPr>
            <a:picLocks noChangeAspect="1"/>
          </p:cNvPicPr>
          <p:nvPr/>
        </p:nvPicPr>
        <p:blipFill>
          <a:blip r:embed="rId3"/>
          <a:stretch>
            <a:fillRect/>
          </a:stretch>
        </p:blipFill>
        <p:spPr>
          <a:xfrm>
            <a:off x="10368541" y="293400"/>
            <a:ext cx="1266825" cy="1409700"/>
          </a:xfrm>
          <a:prstGeom prst="rect">
            <a:avLst/>
          </a:prstGeom>
        </p:spPr>
      </p:pic>
    </p:spTree>
    <p:extLst>
      <p:ext uri="{BB962C8B-B14F-4D97-AF65-F5344CB8AC3E}">
        <p14:creationId xmlns:p14="http://schemas.microsoft.com/office/powerpoint/2010/main" val="33960453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29085" y="143495"/>
            <a:ext cx="9680866" cy="6555478"/>
          </a:xfrm>
          <a:prstGeom prst="rect">
            <a:avLst/>
          </a:prstGeom>
        </p:spPr>
      </p:pic>
      <p:pic>
        <p:nvPicPr>
          <p:cNvPr id="3" name="Picture 2"/>
          <p:cNvPicPr>
            <a:picLocks noChangeAspect="1"/>
          </p:cNvPicPr>
          <p:nvPr/>
        </p:nvPicPr>
        <p:blipFill>
          <a:blip r:embed="rId3"/>
          <a:stretch>
            <a:fillRect/>
          </a:stretch>
        </p:blipFill>
        <p:spPr>
          <a:xfrm>
            <a:off x="10352639" y="5157250"/>
            <a:ext cx="1266825" cy="1409700"/>
          </a:xfrm>
          <a:prstGeom prst="rect">
            <a:avLst/>
          </a:prstGeom>
        </p:spPr>
      </p:pic>
    </p:spTree>
    <p:extLst>
      <p:ext uri="{BB962C8B-B14F-4D97-AF65-F5344CB8AC3E}">
        <p14:creationId xmlns:p14="http://schemas.microsoft.com/office/powerpoint/2010/main" val="18413482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 teach children to read alternative sounds in year one</a:t>
            </a:r>
            <a:endParaRPr lang="en-US" dirty="0"/>
          </a:p>
        </p:txBody>
      </p:sp>
      <p:pic>
        <p:nvPicPr>
          <p:cNvPr id="5" name="Picture Placeholder 4"/>
          <p:cNvPicPr>
            <a:picLocks noGrp="1" noChangeAspect="1"/>
          </p:cNvPicPr>
          <p:nvPr>
            <p:ph type="pic" idx="1"/>
          </p:nvPr>
        </p:nvPicPr>
        <p:blipFill>
          <a:blip r:embed="rId2"/>
          <a:srcRect t="19940" b="19940"/>
          <a:stretch>
            <a:fillRect/>
          </a:stretch>
        </p:blipFill>
        <p:spPr>
          <a:prstGeom prst="rect">
            <a:avLst/>
          </a:prstGeom>
        </p:spPr>
      </p:pic>
      <p:sp>
        <p:nvSpPr>
          <p:cNvPr id="4" name="Text Placeholder 3"/>
          <p:cNvSpPr>
            <a:spLocks noGrp="1"/>
          </p:cNvSpPr>
          <p:nvPr>
            <p:ph type="body" sz="half" idx="2"/>
          </p:nvPr>
        </p:nvSpPr>
        <p:spPr/>
        <p:txBody>
          <a:bodyPr/>
          <a:lstStyle/>
          <a:p>
            <a:endParaRPr lang="en-US"/>
          </a:p>
        </p:txBody>
      </p:sp>
      <p:pic>
        <p:nvPicPr>
          <p:cNvPr id="6" name="Picture 5"/>
          <p:cNvPicPr>
            <a:picLocks noChangeAspect="1"/>
          </p:cNvPicPr>
          <p:nvPr/>
        </p:nvPicPr>
        <p:blipFill>
          <a:blip r:embed="rId3"/>
          <a:stretch>
            <a:fillRect/>
          </a:stretch>
        </p:blipFill>
        <p:spPr>
          <a:xfrm>
            <a:off x="10544175" y="5013478"/>
            <a:ext cx="1266825" cy="1409700"/>
          </a:xfrm>
          <a:prstGeom prst="rect">
            <a:avLst/>
          </a:prstGeom>
        </p:spPr>
      </p:pic>
    </p:spTree>
    <p:extLst>
      <p:ext uri="{BB962C8B-B14F-4D97-AF65-F5344CB8AC3E}">
        <p14:creationId xmlns:p14="http://schemas.microsoft.com/office/powerpoint/2010/main" val="36788262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Children will be taught to spell words using all the different sounds.</a:t>
            </a:r>
            <a:endParaRPr lang="en-US" dirty="0"/>
          </a:p>
        </p:txBody>
      </p:sp>
      <p:sp>
        <p:nvSpPr>
          <p:cNvPr id="3" name="Subtitle 2"/>
          <p:cNvSpPr>
            <a:spLocks noGrp="1"/>
          </p:cNvSpPr>
          <p:nvPr>
            <p:ph type="subTitle" idx="1"/>
          </p:nvPr>
        </p:nvSpPr>
        <p:spPr/>
        <p:txBody>
          <a:bodyPr/>
          <a:lstStyle/>
          <a:p>
            <a:r>
              <a:rPr lang="en-GB" dirty="0" smtClean="0"/>
              <a:t>All of these alternatives make the sounds SH!</a:t>
            </a:r>
            <a:endParaRPr lang="en-US" dirty="0"/>
          </a:p>
        </p:txBody>
      </p:sp>
      <p:pic>
        <p:nvPicPr>
          <p:cNvPr id="4" name="Picture 3"/>
          <p:cNvPicPr>
            <a:picLocks noChangeAspect="1"/>
          </p:cNvPicPr>
          <p:nvPr/>
        </p:nvPicPr>
        <p:blipFill>
          <a:blip r:embed="rId2"/>
          <a:stretch>
            <a:fillRect/>
          </a:stretch>
        </p:blipFill>
        <p:spPr>
          <a:xfrm>
            <a:off x="1455171" y="207397"/>
            <a:ext cx="8629650" cy="3962400"/>
          </a:xfrm>
          <a:prstGeom prst="rect">
            <a:avLst/>
          </a:prstGeom>
        </p:spPr>
      </p:pic>
      <p:pic>
        <p:nvPicPr>
          <p:cNvPr id="5" name="Picture 4"/>
          <p:cNvPicPr>
            <a:picLocks noChangeAspect="1"/>
          </p:cNvPicPr>
          <p:nvPr/>
        </p:nvPicPr>
        <p:blipFill>
          <a:blip r:embed="rId3"/>
          <a:stretch>
            <a:fillRect/>
          </a:stretch>
        </p:blipFill>
        <p:spPr>
          <a:xfrm>
            <a:off x="10544175" y="2612832"/>
            <a:ext cx="1266825" cy="1409700"/>
          </a:xfrm>
          <a:prstGeom prst="rect">
            <a:avLst/>
          </a:prstGeom>
        </p:spPr>
      </p:pic>
    </p:spTree>
    <p:extLst>
      <p:ext uri="{BB962C8B-B14F-4D97-AF65-F5344CB8AC3E}">
        <p14:creationId xmlns:p14="http://schemas.microsoft.com/office/powerpoint/2010/main" val="41816145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vocabulary! </a:t>
            </a:r>
            <a:endParaRPr lang="en-US" dirty="0"/>
          </a:p>
        </p:txBody>
      </p:sp>
      <p:sp>
        <p:nvSpPr>
          <p:cNvPr id="3" name="Text Placeholder 2"/>
          <p:cNvSpPr>
            <a:spLocks noGrp="1"/>
          </p:cNvSpPr>
          <p:nvPr>
            <p:ph type="body" idx="1"/>
          </p:nvPr>
        </p:nvSpPr>
        <p:spPr/>
        <p:txBody>
          <a:bodyPr/>
          <a:lstStyle/>
          <a:p>
            <a:endParaRPr lang="en-US"/>
          </a:p>
        </p:txBody>
      </p:sp>
      <p:pic>
        <p:nvPicPr>
          <p:cNvPr id="4" name="Picture 3"/>
          <p:cNvPicPr>
            <a:picLocks noChangeAspect="1"/>
          </p:cNvPicPr>
          <p:nvPr/>
        </p:nvPicPr>
        <p:blipFill>
          <a:blip r:embed="rId2"/>
          <a:stretch>
            <a:fillRect/>
          </a:stretch>
        </p:blipFill>
        <p:spPr>
          <a:xfrm>
            <a:off x="558703" y="312213"/>
            <a:ext cx="10963275" cy="3800475"/>
          </a:xfrm>
          <a:prstGeom prst="rect">
            <a:avLst/>
          </a:prstGeom>
        </p:spPr>
      </p:pic>
    </p:spTree>
    <p:extLst>
      <p:ext uri="{BB962C8B-B14F-4D97-AF65-F5344CB8AC3E}">
        <p14:creationId xmlns:p14="http://schemas.microsoft.com/office/powerpoint/2010/main" val="13778678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Lets talk about reading….</a:t>
            </a:r>
            <a:endParaRPr lang="en-US" dirty="0"/>
          </a:p>
        </p:txBody>
      </p:sp>
      <p:sp>
        <p:nvSpPr>
          <p:cNvPr id="3" name="Subtitle 2"/>
          <p:cNvSpPr>
            <a:spLocks noGrp="1"/>
          </p:cNvSpPr>
          <p:nvPr>
            <p:ph type="subTitle" idx="1"/>
          </p:nvPr>
        </p:nvSpPr>
        <p:spPr/>
        <p:txBody>
          <a:bodyPr/>
          <a:lstStyle/>
          <a:p>
            <a:endParaRPr lang="en-US"/>
          </a:p>
        </p:txBody>
      </p:sp>
      <p:pic>
        <p:nvPicPr>
          <p:cNvPr id="4" name="Picture 3"/>
          <p:cNvPicPr>
            <a:picLocks noChangeAspect="1"/>
          </p:cNvPicPr>
          <p:nvPr/>
        </p:nvPicPr>
        <p:blipFill>
          <a:blip r:embed="rId2"/>
          <a:stretch>
            <a:fillRect/>
          </a:stretch>
        </p:blipFill>
        <p:spPr>
          <a:xfrm>
            <a:off x="9493898" y="4775587"/>
            <a:ext cx="1266825" cy="1409700"/>
          </a:xfrm>
          <a:prstGeom prst="rect">
            <a:avLst/>
          </a:prstGeom>
        </p:spPr>
      </p:pic>
    </p:spTree>
    <p:extLst>
      <p:ext uri="{BB962C8B-B14F-4D97-AF65-F5344CB8AC3E}">
        <p14:creationId xmlns:p14="http://schemas.microsoft.com/office/powerpoint/2010/main" val="4499683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Children require 95% word understanding in order to have meaningful, comfortable comprehension.</a:t>
            </a:r>
          </a:p>
        </p:txBody>
      </p:sp>
      <p:pic>
        <p:nvPicPr>
          <p:cNvPr id="3" name="Picture 2"/>
          <p:cNvPicPr>
            <a:picLocks noChangeAspect="1"/>
          </p:cNvPicPr>
          <p:nvPr/>
        </p:nvPicPr>
        <p:blipFill>
          <a:blip r:embed="rId2"/>
          <a:stretch>
            <a:fillRect/>
          </a:stretch>
        </p:blipFill>
        <p:spPr>
          <a:xfrm>
            <a:off x="1742287" y="2222762"/>
            <a:ext cx="7800975" cy="4543425"/>
          </a:xfrm>
          <a:prstGeom prst="rect">
            <a:avLst/>
          </a:prstGeom>
        </p:spPr>
      </p:pic>
      <p:pic>
        <p:nvPicPr>
          <p:cNvPr id="4" name="Picture 3"/>
          <p:cNvPicPr>
            <a:picLocks noChangeAspect="1"/>
          </p:cNvPicPr>
          <p:nvPr/>
        </p:nvPicPr>
        <p:blipFill>
          <a:blip r:embed="rId3"/>
          <a:stretch>
            <a:fillRect/>
          </a:stretch>
        </p:blipFill>
        <p:spPr>
          <a:xfrm>
            <a:off x="10273127" y="4719928"/>
            <a:ext cx="1266825" cy="1409700"/>
          </a:xfrm>
          <a:prstGeom prst="rect">
            <a:avLst/>
          </a:prstGeom>
        </p:spPr>
      </p:pic>
    </p:spTree>
    <p:extLst>
      <p:ext uri="{BB962C8B-B14F-4D97-AF65-F5344CB8AC3E}">
        <p14:creationId xmlns:p14="http://schemas.microsoft.com/office/powerpoint/2010/main" val="375989339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easiest way to sum it up - </a:t>
            </a:r>
            <a:endParaRPr lang="en-US" dirty="0"/>
          </a:p>
        </p:txBody>
      </p:sp>
      <p:sp>
        <p:nvSpPr>
          <p:cNvPr id="3" name="Content Placeholder 2"/>
          <p:cNvSpPr>
            <a:spLocks noGrp="1"/>
          </p:cNvSpPr>
          <p:nvPr>
            <p:ph idx="1"/>
          </p:nvPr>
        </p:nvSpPr>
        <p:spPr/>
        <p:txBody>
          <a:bodyPr/>
          <a:lstStyle/>
          <a:p>
            <a:pPr marL="0" indent="0" algn="ctr">
              <a:buNone/>
            </a:pPr>
            <a:r>
              <a:rPr lang="en-GB" dirty="0" smtClean="0"/>
              <a:t>The aim and over-riding objective is to strive for fluency. </a:t>
            </a:r>
          </a:p>
          <a:p>
            <a:pPr marL="0" indent="0" algn="ctr">
              <a:buNone/>
            </a:pPr>
            <a:endParaRPr lang="en-GB" dirty="0"/>
          </a:p>
          <a:p>
            <a:pPr marL="0" indent="0" algn="ctr">
              <a:buNone/>
            </a:pPr>
            <a:r>
              <a:rPr lang="en-GB" dirty="0" smtClean="0"/>
              <a:t>That means children should not be blending every single word! </a:t>
            </a:r>
          </a:p>
          <a:p>
            <a:pPr marL="0" indent="0" algn="ctr">
              <a:buNone/>
            </a:pPr>
            <a:endParaRPr lang="en-GB" dirty="0"/>
          </a:p>
          <a:p>
            <a:pPr marL="0" indent="0" algn="ctr">
              <a:buNone/>
            </a:pPr>
            <a:r>
              <a:rPr lang="en-GB" dirty="0" smtClean="0"/>
              <a:t>They should be able to read a book with 90% fluency. </a:t>
            </a:r>
          </a:p>
          <a:p>
            <a:pPr marL="0" indent="0" algn="ctr">
              <a:buNone/>
            </a:pPr>
            <a:endParaRPr lang="en-GB" dirty="0"/>
          </a:p>
          <a:p>
            <a:pPr marL="0" indent="0" algn="ctr">
              <a:buNone/>
            </a:pPr>
            <a:r>
              <a:rPr lang="en-GB" dirty="0" smtClean="0"/>
              <a:t>FLUENCY IS KEY!</a:t>
            </a:r>
            <a:endParaRPr lang="en-US" dirty="0"/>
          </a:p>
        </p:txBody>
      </p:sp>
    </p:spTree>
    <p:extLst>
      <p:ext uri="{BB962C8B-B14F-4D97-AF65-F5344CB8AC3E}">
        <p14:creationId xmlns:p14="http://schemas.microsoft.com/office/powerpoint/2010/main" val="10462687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Reading practice sessions </a:t>
            </a:r>
          </a:p>
        </p:txBody>
      </p:sp>
      <p:sp>
        <p:nvSpPr>
          <p:cNvPr id="3" name="Content Placeholder 2"/>
          <p:cNvSpPr>
            <a:spLocks noGrp="1"/>
          </p:cNvSpPr>
          <p:nvPr>
            <p:ph idx="1"/>
          </p:nvPr>
        </p:nvSpPr>
        <p:spPr/>
        <p:txBody>
          <a:bodyPr>
            <a:normAutofit/>
          </a:bodyPr>
          <a:lstStyle/>
          <a:p>
            <a:r>
              <a:rPr lang="en-US" dirty="0" smtClean="0"/>
              <a:t>Children </a:t>
            </a:r>
            <a:r>
              <a:rPr lang="en-US" dirty="0"/>
              <a:t>will read 3 times per </a:t>
            </a:r>
            <a:r>
              <a:rPr lang="en-US" dirty="0" smtClean="0"/>
              <a:t>week to a teacher/ta during school time. They will read the </a:t>
            </a:r>
            <a:r>
              <a:rPr lang="en-US" dirty="0"/>
              <a:t>same book focusing on different skills: -</a:t>
            </a:r>
            <a:r>
              <a:rPr lang="en-US" dirty="0" smtClean="0"/>
              <a:t>Decoding (blending), Prosody </a:t>
            </a:r>
            <a:r>
              <a:rPr lang="en-US" dirty="0"/>
              <a:t>(expression) </a:t>
            </a:r>
            <a:r>
              <a:rPr lang="en-US" dirty="0" smtClean="0"/>
              <a:t>and Comprehension (understanding)</a:t>
            </a:r>
          </a:p>
          <a:p>
            <a:pPr marL="0" indent="0">
              <a:buNone/>
            </a:pPr>
            <a:r>
              <a:rPr lang="en-US" dirty="0" smtClean="0"/>
              <a:t>They </a:t>
            </a:r>
            <a:r>
              <a:rPr lang="en-US" dirty="0"/>
              <a:t>will </a:t>
            </a:r>
            <a:r>
              <a:rPr lang="en-US" dirty="0" smtClean="0"/>
              <a:t>be able to access the book shared at school and online at home. They can repeat this book at home and “showcase” how they can read the book to parents and </a:t>
            </a:r>
            <a:r>
              <a:rPr lang="en-US" dirty="0" err="1" smtClean="0"/>
              <a:t>carers</a:t>
            </a:r>
            <a:r>
              <a:rPr lang="en-US" dirty="0" smtClean="0"/>
              <a:t>. </a:t>
            </a:r>
          </a:p>
          <a:p>
            <a:pPr marL="0" indent="0">
              <a:buNone/>
            </a:pPr>
            <a:r>
              <a:rPr lang="en-US" dirty="0" smtClean="0"/>
              <a:t>This </a:t>
            </a:r>
            <a:r>
              <a:rPr lang="en-US" dirty="0"/>
              <a:t>book is matched to your child’s phonic ability and </a:t>
            </a:r>
            <a:r>
              <a:rPr lang="en-US" dirty="0" smtClean="0"/>
              <a:t>their reading should </a:t>
            </a:r>
            <a:r>
              <a:rPr lang="en-US" dirty="0"/>
              <a:t>be fluent and automatic. The aim is that the children read at a </a:t>
            </a:r>
            <a:r>
              <a:rPr lang="en-US" dirty="0" smtClean="0"/>
              <a:t>90% </a:t>
            </a:r>
            <a:r>
              <a:rPr lang="en-US" dirty="0"/>
              <a:t>fluency. This means that the children should need little to no support reading the words. We assess them every 6 weeks to match their reading ability to the right book. They will also visit the school library once a week to choose a book that they can bring home and share.</a:t>
            </a:r>
          </a:p>
        </p:txBody>
      </p:sp>
      <p:pic>
        <p:nvPicPr>
          <p:cNvPr id="4" name="Picture 3"/>
          <p:cNvPicPr>
            <a:picLocks noChangeAspect="1"/>
          </p:cNvPicPr>
          <p:nvPr/>
        </p:nvPicPr>
        <p:blipFill>
          <a:blip r:embed="rId2"/>
          <a:stretch>
            <a:fillRect/>
          </a:stretch>
        </p:blipFill>
        <p:spPr>
          <a:xfrm>
            <a:off x="10110787" y="384048"/>
            <a:ext cx="1266825" cy="1409700"/>
          </a:xfrm>
          <a:prstGeom prst="rect">
            <a:avLst/>
          </a:prstGeom>
        </p:spPr>
      </p:pic>
    </p:spTree>
    <p:extLst>
      <p:ext uri="{BB962C8B-B14F-4D97-AF65-F5344CB8AC3E}">
        <p14:creationId xmlns:p14="http://schemas.microsoft.com/office/powerpoint/2010/main" val="39671790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idx="1"/>
          </p:nvPr>
        </p:nvSpPr>
        <p:spPr/>
        <p:txBody>
          <a:bodyPr/>
          <a:lstStyle/>
          <a:p>
            <a:endParaRPr lang="en-US"/>
          </a:p>
        </p:txBody>
      </p:sp>
      <p:pic>
        <p:nvPicPr>
          <p:cNvPr id="4" name="Picture 3"/>
          <p:cNvPicPr>
            <a:picLocks noChangeAspect="1"/>
          </p:cNvPicPr>
          <p:nvPr/>
        </p:nvPicPr>
        <p:blipFill>
          <a:blip r:embed="rId2"/>
          <a:stretch>
            <a:fillRect/>
          </a:stretch>
        </p:blipFill>
        <p:spPr>
          <a:xfrm>
            <a:off x="299094" y="556591"/>
            <a:ext cx="11511906" cy="5739365"/>
          </a:xfrm>
          <a:prstGeom prst="rect">
            <a:avLst/>
          </a:prstGeom>
        </p:spPr>
      </p:pic>
      <p:pic>
        <p:nvPicPr>
          <p:cNvPr id="5" name="Picture 4"/>
          <p:cNvPicPr>
            <a:picLocks noChangeAspect="1"/>
          </p:cNvPicPr>
          <p:nvPr/>
        </p:nvPicPr>
        <p:blipFill>
          <a:blip r:embed="rId3"/>
          <a:stretch>
            <a:fillRect/>
          </a:stretch>
        </p:blipFill>
        <p:spPr>
          <a:xfrm>
            <a:off x="5645467" y="5204957"/>
            <a:ext cx="1266825" cy="1409700"/>
          </a:xfrm>
          <a:prstGeom prst="rect">
            <a:avLst/>
          </a:prstGeom>
        </p:spPr>
      </p:pic>
    </p:spTree>
    <p:extLst>
      <p:ext uri="{BB962C8B-B14F-4D97-AF65-F5344CB8AC3E}">
        <p14:creationId xmlns:p14="http://schemas.microsoft.com/office/powerpoint/2010/main" val="13164488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Helping your child at home </a:t>
            </a:r>
          </a:p>
        </p:txBody>
      </p:sp>
      <p:sp>
        <p:nvSpPr>
          <p:cNvPr id="3" name="Content Placeholder 2"/>
          <p:cNvSpPr>
            <a:spLocks noGrp="1"/>
          </p:cNvSpPr>
          <p:nvPr>
            <p:ph idx="1"/>
          </p:nvPr>
        </p:nvSpPr>
        <p:spPr>
          <a:xfrm>
            <a:off x="841248" y="1991802"/>
            <a:ext cx="9720073" cy="4023360"/>
          </a:xfrm>
        </p:spPr>
        <p:txBody>
          <a:bodyPr>
            <a:normAutofit/>
          </a:bodyPr>
          <a:lstStyle/>
          <a:p>
            <a:r>
              <a:rPr lang="en-US" dirty="0" smtClean="0"/>
              <a:t>Please </a:t>
            </a:r>
            <a:r>
              <a:rPr lang="en-US" dirty="0"/>
              <a:t>make sure you know how to pronounce the sounds! </a:t>
            </a:r>
            <a:r>
              <a:rPr lang="en-US" dirty="0" smtClean="0"/>
              <a:t> You can find a direct link for this on the Oak and Beech class website. </a:t>
            </a:r>
          </a:p>
          <a:p>
            <a:endParaRPr lang="en-US" dirty="0" smtClean="0"/>
          </a:p>
          <a:p>
            <a:r>
              <a:rPr lang="en-US" dirty="0" smtClean="0"/>
              <a:t>Promote </a:t>
            </a:r>
            <a:r>
              <a:rPr lang="en-US" dirty="0"/>
              <a:t>a love of reading both with the decodable book and the sharing (library) book. Read to your child, ask questions, </a:t>
            </a:r>
            <a:r>
              <a:rPr lang="en-US" dirty="0" smtClean="0"/>
              <a:t>visit the library, buy books for birthdays and Christmas, clarify </a:t>
            </a:r>
            <a:r>
              <a:rPr lang="en-US" dirty="0"/>
              <a:t>the meaning of words, </a:t>
            </a:r>
            <a:r>
              <a:rPr lang="en-US" dirty="0" smtClean="0"/>
              <a:t>role-play </a:t>
            </a:r>
            <a:r>
              <a:rPr lang="en-US" dirty="0"/>
              <a:t>characters, discuss the pictures, predict what might happen next. Make reading a fun experience! </a:t>
            </a:r>
            <a:endParaRPr lang="en-US" dirty="0" smtClean="0"/>
          </a:p>
          <a:p>
            <a:endParaRPr lang="en-US" dirty="0" smtClean="0"/>
          </a:p>
          <a:p>
            <a:r>
              <a:rPr lang="en-US" dirty="0" smtClean="0"/>
              <a:t>Celebrate </a:t>
            </a:r>
            <a:r>
              <a:rPr lang="en-US" dirty="0"/>
              <a:t>their success and achievements with reading.</a:t>
            </a:r>
          </a:p>
        </p:txBody>
      </p:sp>
      <p:pic>
        <p:nvPicPr>
          <p:cNvPr id="4" name="Picture 3"/>
          <p:cNvPicPr>
            <a:picLocks noChangeAspect="1"/>
          </p:cNvPicPr>
          <p:nvPr/>
        </p:nvPicPr>
        <p:blipFill>
          <a:blip r:embed="rId2"/>
          <a:stretch>
            <a:fillRect/>
          </a:stretch>
        </p:blipFill>
        <p:spPr>
          <a:xfrm>
            <a:off x="9385935" y="5022077"/>
            <a:ext cx="1266825" cy="1409700"/>
          </a:xfrm>
          <a:prstGeom prst="rect">
            <a:avLst/>
          </a:prstGeom>
        </p:spPr>
      </p:pic>
    </p:spTree>
    <p:extLst>
      <p:ext uri="{BB962C8B-B14F-4D97-AF65-F5344CB8AC3E}">
        <p14:creationId xmlns:p14="http://schemas.microsoft.com/office/powerpoint/2010/main" val="1704166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Additional support - </a:t>
            </a:r>
            <a:endParaRPr lang="en-US" dirty="0"/>
          </a:p>
        </p:txBody>
      </p:sp>
      <p:sp>
        <p:nvSpPr>
          <p:cNvPr id="3" name="Content Placeholder 2"/>
          <p:cNvSpPr>
            <a:spLocks noGrp="1"/>
          </p:cNvSpPr>
          <p:nvPr>
            <p:ph idx="1"/>
          </p:nvPr>
        </p:nvSpPr>
        <p:spPr/>
        <p:txBody>
          <a:bodyPr/>
          <a:lstStyle/>
          <a:p>
            <a:r>
              <a:rPr lang="en-US" dirty="0">
                <a:hlinkClick r:id="rId2"/>
              </a:rPr>
              <a:t>https://www.littlewandlelettersandsounds.org.uk/resources/for-parents</a:t>
            </a:r>
            <a:r>
              <a:rPr lang="en-US" dirty="0" smtClean="0">
                <a:hlinkClick r:id="rId2"/>
              </a:rPr>
              <a:t>/</a:t>
            </a:r>
            <a:endParaRPr lang="en-US" dirty="0"/>
          </a:p>
          <a:p>
            <a:r>
              <a:rPr lang="en-GB" dirty="0" smtClean="0"/>
              <a:t>Visit the link above for parent resources and support. </a:t>
            </a:r>
          </a:p>
          <a:p>
            <a:endParaRPr lang="en-GB" dirty="0"/>
          </a:p>
          <a:p>
            <a:r>
              <a:rPr lang="en-GB" dirty="0" smtClean="0"/>
              <a:t>If you have questions, comments or need any help with anything please speak to a designated member of staff. Staff are here to support you tonight. </a:t>
            </a:r>
            <a:endParaRPr lang="en-US" dirty="0"/>
          </a:p>
        </p:txBody>
      </p:sp>
      <p:pic>
        <p:nvPicPr>
          <p:cNvPr id="4" name="Picture 3"/>
          <p:cNvPicPr>
            <a:picLocks noChangeAspect="1"/>
          </p:cNvPicPr>
          <p:nvPr/>
        </p:nvPicPr>
        <p:blipFill>
          <a:blip r:embed="rId3"/>
          <a:stretch>
            <a:fillRect/>
          </a:stretch>
        </p:blipFill>
        <p:spPr>
          <a:xfrm>
            <a:off x="9474662" y="75361"/>
            <a:ext cx="2539075" cy="2825437"/>
          </a:xfrm>
          <a:prstGeom prst="rect">
            <a:avLst/>
          </a:prstGeom>
        </p:spPr>
      </p:pic>
    </p:spTree>
    <p:extLst>
      <p:ext uri="{BB962C8B-B14F-4D97-AF65-F5344CB8AC3E}">
        <p14:creationId xmlns:p14="http://schemas.microsoft.com/office/powerpoint/2010/main" val="308142140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A41AC481-B287-49C8-90EF-C669597D2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1545</TotalTime>
  <Words>977</Words>
  <Application>Microsoft Office PowerPoint</Application>
  <PresentationFormat>Widescreen</PresentationFormat>
  <Paragraphs>73</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Calibri</vt:lpstr>
      <vt:lpstr>Tw Cen MT</vt:lpstr>
      <vt:lpstr>Tw Cen MT Condensed</vt:lpstr>
      <vt:lpstr>Wingdings 3</vt:lpstr>
      <vt:lpstr>Integral</vt:lpstr>
      <vt:lpstr>Phonics and early reading at Fairfield first school</vt:lpstr>
      <vt:lpstr>Our intent</vt:lpstr>
      <vt:lpstr>We have an irresistible belief that all children at Fairfield first school will become competent, successful and passionate readers. </vt:lpstr>
      <vt:lpstr>What is phonics? </vt:lpstr>
      <vt:lpstr>What have we previously done? </vt:lpstr>
      <vt:lpstr>Why have we changed our approach?</vt:lpstr>
      <vt:lpstr>We have chosen little wandle letters and sounds Revised.</vt:lpstr>
      <vt:lpstr>What is little wandle letters and sounds?</vt:lpstr>
      <vt:lpstr>What does this look like when implemented at fairfield?</vt:lpstr>
      <vt:lpstr>Phonic lessons</vt:lpstr>
      <vt:lpstr>PowerPoint Presentation</vt:lpstr>
      <vt:lpstr>We teach children to read alternative sounds in year one</vt:lpstr>
      <vt:lpstr>Children will be taught to spell words using all the different sounds.</vt:lpstr>
      <vt:lpstr>Key vocabulary! </vt:lpstr>
      <vt:lpstr>Lets talk about reading….</vt:lpstr>
      <vt:lpstr>Children require 95% word understanding in order to have meaningful, comfortable comprehension.</vt:lpstr>
      <vt:lpstr>The easiest way to sum it up - </vt:lpstr>
      <vt:lpstr>Reading practice sessions </vt:lpstr>
      <vt:lpstr>PowerPoint Presentation</vt:lpstr>
      <vt:lpstr>Helping your child at home </vt:lpstr>
      <vt:lpstr>Additional support - </vt:lpstr>
    </vt:vector>
  </TitlesOfParts>
  <Company>Fairfield First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and early reading at Fairfield first school</dc:title>
  <dc:creator>Mrs D. Skyrme</dc:creator>
  <cp:lastModifiedBy>Mrs D. Skyrme</cp:lastModifiedBy>
  <cp:revision>14</cp:revision>
  <dcterms:created xsi:type="dcterms:W3CDTF">2022-09-15T15:18:13Z</dcterms:created>
  <dcterms:modified xsi:type="dcterms:W3CDTF">2023-01-03T15:10:23Z</dcterms:modified>
</cp:coreProperties>
</file>